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63" r:id="rId5"/>
    <p:sldId id="264" r:id="rId6"/>
    <p:sldId id="265" r:id="rId7"/>
    <p:sldId id="266" r:id="rId8"/>
    <p:sldId id="267" r:id="rId9"/>
    <p:sldId id="268" r:id="rId10"/>
    <p:sldId id="26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46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1810"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2.jpg"/>
          <p:cNvPicPr>
            <a:picLocks noChangeAspect="1"/>
          </p:cNvPicPr>
          <p:nvPr/>
        </p:nvPicPr>
        <p:blipFill>
          <a:blip r:embed="rId2"/>
          <a:stretch>
            <a:fillRect/>
          </a:stretch>
        </p:blipFill>
        <p:spPr>
          <a:xfrm>
            <a:off x="0" y="0"/>
            <a:ext cx="9144000" cy="6858000"/>
          </a:xfrm>
          <a:prstGeom prst="rect">
            <a:avLst/>
          </a:prstGeom>
        </p:spPr>
      </p:pic>
      <p:sp>
        <p:nvSpPr>
          <p:cNvPr id="3" name="Rectangle 2"/>
          <p:cNvSpPr/>
          <p:nvPr/>
        </p:nvSpPr>
        <p:spPr>
          <a:xfrm>
            <a:off x="0" y="0"/>
            <a:ext cx="9144000" cy="6858000"/>
          </a:xfrm>
          <a:prstGeom prst="rect">
            <a:avLst/>
          </a:prstGeom>
          <a:solidFill>
            <a:srgbClr val="000000">
              <a:alpha val="7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457200" y="2771875"/>
            <a:ext cx="8229600" cy="600164"/>
          </a:xfrm>
          <a:prstGeom prst="rect">
            <a:avLst/>
          </a:prstGeom>
          <a:noFill/>
        </p:spPr>
        <p:txBody>
          <a:bodyPr wrap="square">
            <a:spAutoFit/>
          </a:bodyPr>
          <a:lstStyle/>
          <a:p>
            <a:pPr algn="ctr"/>
            <a:r>
              <a:rPr lang="en-US" sz="3200" b="1" dirty="0">
                <a:solidFill>
                  <a:schemeClr val="bg1"/>
                </a:solidFill>
              </a:rPr>
              <a:t>🕌 Complete </a:t>
            </a:r>
            <a:r>
              <a:rPr lang="en-US" sz="3300" b="1" dirty="0">
                <a:solidFill>
                  <a:schemeClr val="bg1"/>
                </a:solidFill>
              </a:rPr>
              <a:t>Salah</a:t>
            </a:r>
            <a:r>
              <a:rPr lang="en-US" sz="3200" b="1" dirty="0">
                <a:solidFill>
                  <a:schemeClr val="bg1"/>
                </a:solidFill>
              </a:rPr>
              <a:t> Supplications</a:t>
            </a:r>
            <a:endParaRPr sz="3200" dirty="0">
              <a:solidFill>
                <a:schemeClr val="bg1"/>
              </a:solidFill>
            </a:endParaRPr>
          </a:p>
        </p:txBody>
      </p:sp>
      <p:sp>
        <p:nvSpPr>
          <p:cNvPr id="5" name="TextBox 4"/>
          <p:cNvSpPr txBox="1"/>
          <p:nvPr/>
        </p:nvSpPr>
        <p:spPr>
          <a:xfrm>
            <a:off x="457200" y="3373696"/>
            <a:ext cx="8229600" cy="707886"/>
          </a:xfrm>
          <a:prstGeom prst="rect">
            <a:avLst/>
          </a:prstGeom>
          <a:noFill/>
        </p:spPr>
        <p:txBody>
          <a:bodyPr wrap="square">
            <a:spAutoFit/>
          </a:bodyPr>
          <a:lstStyle/>
          <a:p>
            <a:pPr algn="ctr"/>
            <a:r>
              <a:rPr lang="ar-AE" sz="4000" dirty="0">
                <a:solidFill>
                  <a:schemeClr val="bg1"/>
                </a:solidFill>
              </a:rPr>
              <a:t>بِسْمِ اللَّهِ الرَّحْمَـٰنِ الرَّحِيمِ</a:t>
            </a:r>
            <a:endParaRPr sz="40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A21DD-D769-B497-B919-76BC954F675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A2B0263-E739-086C-B8DD-C6081708831B}"/>
              </a:ext>
            </a:extLst>
          </p:cNvPr>
          <p:cNvPicPr>
            <a:picLocks noChangeAspect="1"/>
          </p:cNvPicPr>
          <p:nvPr/>
        </p:nvPicPr>
        <p:blipFill>
          <a:blip r:embed="rId2"/>
          <a:srcRect/>
          <a:stretch/>
        </p:blipFill>
        <p:spPr>
          <a:xfrm>
            <a:off x="0" y="0"/>
            <a:ext cx="9144000" cy="7472516"/>
          </a:xfrm>
          <a:prstGeom prst="rect">
            <a:avLst/>
          </a:prstGeom>
        </p:spPr>
      </p:pic>
      <p:sp>
        <p:nvSpPr>
          <p:cNvPr id="3" name="Rectangle 2">
            <a:extLst>
              <a:ext uri="{FF2B5EF4-FFF2-40B4-BE49-F238E27FC236}">
                <a16:creationId xmlns:a16="http://schemas.microsoft.com/office/drawing/2014/main" id="{8FB1C1B0-B947-44B7-0691-610F5D578F54}"/>
              </a:ext>
            </a:extLst>
          </p:cNvPr>
          <p:cNvSpPr/>
          <p:nvPr/>
        </p:nvSpPr>
        <p:spPr>
          <a:xfrm>
            <a:off x="0" y="0"/>
            <a:ext cx="9144000" cy="7472516"/>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89DB9A86-F419-BBEA-D26D-370F0CF33AEA}"/>
              </a:ext>
            </a:extLst>
          </p:cNvPr>
          <p:cNvSpPr txBox="1"/>
          <p:nvPr/>
        </p:nvSpPr>
        <p:spPr>
          <a:xfrm>
            <a:off x="624349" y="2459641"/>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Thank You!</a:t>
            </a:r>
            <a:endParaRPr lang="en-US" sz="2800" dirty="0">
              <a:solidFill>
                <a:srgbClr val="E9B462"/>
              </a:solidFill>
            </a:endParaRPr>
          </a:p>
        </p:txBody>
      </p:sp>
      <p:sp>
        <p:nvSpPr>
          <p:cNvPr id="5" name="TextBox 4">
            <a:extLst>
              <a:ext uri="{FF2B5EF4-FFF2-40B4-BE49-F238E27FC236}">
                <a16:creationId xmlns:a16="http://schemas.microsoft.com/office/drawing/2014/main" id="{17EEDE61-3645-60BF-1331-5A67670DEC39}"/>
              </a:ext>
            </a:extLst>
          </p:cNvPr>
          <p:cNvSpPr txBox="1"/>
          <p:nvPr/>
        </p:nvSpPr>
        <p:spPr>
          <a:xfrm>
            <a:off x="693174" y="3255103"/>
            <a:ext cx="7733070" cy="1215717"/>
          </a:xfrm>
          <a:prstGeom prst="rect">
            <a:avLst/>
          </a:prstGeom>
          <a:noFill/>
        </p:spPr>
        <p:txBody>
          <a:bodyPr wrap="square">
            <a:spAutoFit/>
          </a:bodyPr>
          <a:lstStyle/>
          <a:p>
            <a:pPr algn="ctr"/>
            <a:r>
              <a:rPr lang="ar-AE" sz="2900" dirty="0">
                <a:solidFill>
                  <a:schemeClr val="bg1"/>
                </a:solidFill>
                <a:latin typeface="Arial" panose="020B0604020202020204" pitchFamily="34" charset="0"/>
                <a:cs typeface="Arial" panose="020B0604020202020204" pitchFamily="34" charset="0"/>
              </a:rPr>
              <a:t>جَزَاكَ ٱللَّٰهُ خَيْرًا</a:t>
            </a:r>
            <a:br>
              <a:rPr lang="ar-AE" sz="2400" dirty="0">
                <a:solidFill>
                  <a:schemeClr val="bg1"/>
                </a:solidFill>
                <a:latin typeface="Arial" panose="020B0604020202020204" pitchFamily="34" charset="0"/>
                <a:cs typeface="Arial" panose="020B0604020202020204" pitchFamily="34" charset="0"/>
              </a:rPr>
            </a:br>
            <a:br>
              <a:rPr lang="ar-AE" sz="2400" dirty="0">
                <a:solidFill>
                  <a:schemeClr val="bg1"/>
                </a:solidFill>
                <a:latin typeface="Arial" panose="020B0604020202020204" pitchFamily="34" charset="0"/>
                <a:cs typeface="Arial" panose="020B0604020202020204" pitchFamily="34" charset="0"/>
              </a:rPr>
            </a:br>
            <a:r>
              <a:rPr lang="en-US" sz="2000" i="1" dirty="0" err="1">
                <a:solidFill>
                  <a:schemeClr val="bg1"/>
                </a:solidFill>
                <a:latin typeface="Arial" panose="020B0604020202020204" pitchFamily="34" charset="0"/>
                <a:cs typeface="Arial" panose="020B0604020202020204" pitchFamily="34" charset="0"/>
              </a:rPr>
              <a:t>Jazākallāhu</a:t>
            </a:r>
            <a:r>
              <a:rPr lang="en-US" sz="2000" i="1" dirty="0">
                <a:solidFill>
                  <a:schemeClr val="bg1"/>
                </a:solidFill>
                <a:latin typeface="Arial" panose="020B0604020202020204" pitchFamily="34" charset="0"/>
                <a:cs typeface="Arial" panose="020B0604020202020204" pitchFamily="34" charset="0"/>
              </a:rPr>
              <a:t> </a:t>
            </a:r>
            <a:r>
              <a:rPr lang="en-US" sz="2000" i="1" dirty="0" err="1">
                <a:solidFill>
                  <a:schemeClr val="bg1"/>
                </a:solidFill>
                <a:latin typeface="Arial" panose="020B0604020202020204" pitchFamily="34" charset="0"/>
                <a:cs typeface="Arial" panose="020B0604020202020204" pitchFamily="34" charset="0"/>
              </a:rPr>
              <a:t>Khayran</a:t>
            </a:r>
            <a:r>
              <a:rPr lang="en-US" sz="2000" dirty="0">
                <a:solidFill>
                  <a:schemeClr val="bg1"/>
                </a:solidFill>
                <a:latin typeface="Arial" panose="020B0604020202020204" pitchFamily="34" charset="0"/>
                <a:cs typeface="Arial" panose="020B0604020202020204" pitchFamily="34" charset="0"/>
              </a:rPr>
              <a:t> – "May Allah reward you with goodness"</a:t>
            </a:r>
          </a:p>
        </p:txBody>
      </p:sp>
    </p:spTree>
    <p:extLst>
      <p:ext uri="{BB962C8B-B14F-4D97-AF65-F5344CB8AC3E}">
        <p14:creationId xmlns:p14="http://schemas.microsoft.com/office/powerpoint/2010/main" val="1546130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24EDA-FBB1-08A9-A1C8-E4D35894FD29}"/>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1C8CE5C-AF30-9BA6-B1AA-5A2ADB97C245}"/>
              </a:ext>
            </a:extLst>
          </p:cNvPr>
          <p:cNvPicPr>
            <a:picLocks noChangeAspect="1"/>
          </p:cNvPicPr>
          <p:nvPr/>
        </p:nvPicPr>
        <p:blipFill>
          <a:blip r:embed="rId2"/>
          <a:srcRect/>
          <a:stretch/>
        </p:blipFill>
        <p:spPr>
          <a:xfrm>
            <a:off x="0" y="0"/>
            <a:ext cx="9144000" cy="6858000"/>
          </a:xfrm>
          <a:prstGeom prst="rect">
            <a:avLst/>
          </a:prstGeom>
        </p:spPr>
      </p:pic>
      <p:sp>
        <p:nvSpPr>
          <p:cNvPr id="3" name="Rectangle 2">
            <a:extLst>
              <a:ext uri="{FF2B5EF4-FFF2-40B4-BE49-F238E27FC236}">
                <a16:creationId xmlns:a16="http://schemas.microsoft.com/office/drawing/2014/main" id="{E7E45E15-4653-EE3E-8442-15B68C9D0C1B}"/>
              </a:ext>
            </a:extLst>
          </p:cNvPr>
          <p:cNvSpPr/>
          <p:nvPr/>
        </p:nvSpPr>
        <p:spPr>
          <a:xfrm>
            <a:off x="0" y="0"/>
            <a:ext cx="9144000" cy="6858000"/>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grpSp>
        <p:nvGrpSpPr>
          <p:cNvPr id="7" name="Group 6">
            <a:extLst>
              <a:ext uri="{FF2B5EF4-FFF2-40B4-BE49-F238E27FC236}">
                <a16:creationId xmlns:a16="http://schemas.microsoft.com/office/drawing/2014/main" id="{FC66FC52-333E-62E8-9156-18EA5C048CE7}"/>
              </a:ext>
            </a:extLst>
          </p:cNvPr>
          <p:cNvGrpSpPr/>
          <p:nvPr/>
        </p:nvGrpSpPr>
        <p:grpSpPr>
          <a:xfrm>
            <a:off x="557793" y="2916620"/>
            <a:ext cx="2466415" cy="1097263"/>
            <a:chOff x="1085222" y="2974312"/>
            <a:chExt cx="2984360" cy="1206989"/>
          </a:xfrm>
        </p:grpSpPr>
        <p:sp>
          <p:nvSpPr>
            <p:cNvPr id="6" name="Rectangle: Rounded Corners 5">
              <a:extLst>
                <a:ext uri="{FF2B5EF4-FFF2-40B4-BE49-F238E27FC236}">
                  <a16:creationId xmlns:a16="http://schemas.microsoft.com/office/drawing/2014/main" id="{9570F842-D172-6ED8-FF68-64EBBA65DAC7}"/>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0E9834DD-BFA4-6878-50BD-2658939003CC}"/>
                </a:ext>
              </a:extLst>
            </p:cNvPr>
            <p:cNvSpPr txBox="1"/>
            <p:nvPr/>
          </p:nvSpPr>
          <p:spPr>
            <a:xfrm>
              <a:off x="1291887" y="3427342"/>
              <a:ext cx="2571027" cy="372409"/>
            </a:xfrm>
            <a:prstGeom prst="rect">
              <a:avLst/>
            </a:prstGeom>
            <a:noFill/>
          </p:spPr>
          <p:txBody>
            <a:bodyPr wrap="square">
              <a:spAutoFit/>
            </a:bodyPr>
            <a:lstStyle/>
            <a:p>
              <a:pPr algn="ctr">
                <a:defRPr sz="3200" b="1">
                  <a:solidFill>
                    <a:srgbClr val="FFD700"/>
                  </a:solidFill>
                </a:defRPr>
              </a:pPr>
              <a:r>
                <a:rPr lang="en-US" sz="1600" dirty="0">
                  <a:solidFill>
                    <a:schemeClr val="bg1"/>
                  </a:solidFill>
                </a:rPr>
                <a:t>Rising from </a:t>
              </a:r>
              <a:r>
                <a:rPr lang="en-US" sz="1600" dirty="0" err="1">
                  <a:solidFill>
                    <a:schemeClr val="bg1"/>
                  </a:solidFill>
                </a:rPr>
                <a:t>Rukūʿ</a:t>
              </a:r>
              <a:endParaRPr lang="en-US" sz="1600" dirty="0">
                <a:solidFill>
                  <a:schemeClr val="bg1"/>
                </a:solidFill>
              </a:endParaRPr>
            </a:p>
          </p:txBody>
        </p:sp>
        <p:sp>
          <p:nvSpPr>
            <p:cNvPr id="5" name="TextBox 4">
              <a:extLst>
                <a:ext uri="{FF2B5EF4-FFF2-40B4-BE49-F238E27FC236}">
                  <a16:creationId xmlns:a16="http://schemas.microsoft.com/office/drawing/2014/main" id="{C0CA6CE4-D394-1B38-00FF-EB4DC50FF3D6}"/>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4.	</a:t>
              </a:r>
            </a:p>
          </p:txBody>
        </p:sp>
      </p:grpSp>
      <p:grpSp>
        <p:nvGrpSpPr>
          <p:cNvPr id="12" name="Group 11">
            <a:extLst>
              <a:ext uri="{FF2B5EF4-FFF2-40B4-BE49-F238E27FC236}">
                <a16:creationId xmlns:a16="http://schemas.microsoft.com/office/drawing/2014/main" id="{940D9E8B-B908-0105-69BD-14A7131A63D5}"/>
              </a:ext>
            </a:extLst>
          </p:cNvPr>
          <p:cNvGrpSpPr/>
          <p:nvPr/>
        </p:nvGrpSpPr>
        <p:grpSpPr>
          <a:xfrm>
            <a:off x="2520061" y="4335651"/>
            <a:ext cx="4065435" cy="1097264"/>
            <a:chOff x="1085222" y="2974312"/>
            <a:chExt cx="2984360" cy="1206989"/>
          </a:xfrm>
        </p:grpSpPr>
        <p:sp>
          <p:nvSpPr>
            <p:cNvPr id="13" name="Rectangle: Rounded Corners 12">
              <a:extLst>
                <a:ext uri="{FF2B5EF4-FFF2-40B4-BE49-F238E27FC236}">
                  <a16:creationId xmlns:a16="http://schemas.microsoft.com/office/drawing/2014/main" id="{57BAB1F0-4147-701C-A640-9227D4DB06C0}"/>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807E4609-9662-CFED-8B44-B93F8CDF6456}"/>
                </a:ext>
              </a:extLst>
            </p:cNvPr>
            <p:cNvSpPr txBox="1"/>
            <p:nvPr/>
          </p:nvSpPr>
          <p:spPr>
            <a:xfrm>
              <a:off x="1291887" y="3427344"/>
              <a:ext cx="2571027" cy="643252"/>
            </a:xfrm>
            <a:prstGeom prst="rect">
              <a:avLst/>
            </a:prstGeom>
            <a:noFill/>
          </p:spPr>
          <p:txBody>
            <a:bodyPr wrap="square">
              <a:spAutoFit/>
            </a:bodyPr>
            <a:lstStyle/>
            <a:p>
              <a:pPr algn="ctr">
                <a:defRPr sz="3200" b="1">
                  <a:solidFill>
                    <a:srgbClr val="FFD700"/>
                  </a:solidFill>
                </a:defRPr>
              </a:pPr>
              <a:r>
                <a:rPr lang="en-US" sz="1600" dirty="0" err="1">
                  <a:solidFill>
                    <a:schemeClr val="bg1"/>
                  </a:solidFill>
                </a:rPr>
                <a:t>Tashahhud</a:t>
              </a:r>
              <a:br>
                <a:rPr lang="en-US" sz="1600" b="1" dirty="0">
                  <a:solidFill>
                    <a:schemeClr val="bg1"/>
                  </a:solidFill>
                </a:rPr>
              </a:br>
              <a:r>
                <a:rPr lang="en-US" sz="1600" dirty="0">
                  <a:solidFill>
                    <a:schemeClr val="bg1"/>
                  </a:solidFill>
                </a:rPr>
                <a:t>(by </a:t>
              </a:r>
              <a:r>
                <a:rPr lang="en-US" sz="1600" dirty="0" err="1">
                  <a:solidFill>
                    <a:schemeClr val="bg1"/>
                  </a:solidFill>
                </a:rPr>
                <a:t>ʿAbdullāh</a:t>
              </a:r>
              <a:r>
                <a:rPr lang="en-US" sz="1600" dirty="0">
                  <a:solidFill>
                    <a:schemeClr val="bg1"/>
                  </a:solidFill>
                </a:rPr>
                <a:t> ibn Masʿūd RA)</a:t>
              </a:r>
            </a:p>
          </p:txBody>
        </p:sp>
        <p:sp>
          <p:nvSpPr>
            <p:cNvPr id="15" name="TextBox 14">
              <a:extLst>
                <a:ext uri="{FF2B5EF4-FFF2-40B4-BE49-F238E27FC236}">
                  <a16:creationId xmlns:a16="http://schemas.microsoft.com/office/drawing/2014/main" id="{ED90B7A3-ECA8-2BAD-AF3A-6627716EFF0B}"/>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7.	</a:t>
              </a:r>
            </a:p>
          </p:txBody>
        </p:sp>
      </p:grpSp>
      <p:grpSp>
        <p:nvGrpSpPr>
          <p:cNvPr id="28" name="Group 27">
            <a:extLst>
              <a:ext uri="{FF2B5EF4-FFF2-40B4-BE49-F238E27FC236}">
                <a16:creationId xmlns:a16="http://schemas.microsoft.com/office/drawing/2014/main" id="{2D61A42A-B1AF-EBAA-5FC1-E885830DB833}"/>
              </a:ext>
            </a:extLst>
          </p:cNvPr>
          <p:cNvGrpSpPr/>
          <p:nvPr/>
        </p:nvGrpSpPr>
        <p:grpSpPr>
          <a:xfrm>
            <a:off x="585223" y="1429953"/>
            <a:ext cx="2466415" cy="1097263"/>
            <a:chOff x="1085222" y="2974312"/>
            <a:chExt cx="2984360" cy="1206989"/>
          </a:xfrm>
        </p:grpSpPr>
        <p:sp>
          <p:nvSpPr>
            <p:cNvPr id="29" name="Rectangle: Rounded Corners 28">
              <a:extLst>
                <a:ext uri="{FF2B5EF4-FFF2-40B4-BE49-F238E27FC236}">
                  <a16:creationId xmlns:a16="http://schemas.microsoft.com/office/drawing/2014/main" id="{A92C6677-323A-FE37-D1DA-FBF6EC9CC9CD}"/>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TextBox 29">
              <a:extLst>
                <a:ext uri="{FF2B5EF4-FFF2-40B4-BE49-F238E27FC236}">
                  <a16:creationId xmlns:a16="http://schemas.microsoft.com/office/drawing/2014/main" id="{FF0B006E-806A-5D8A-BB54-FD3C52C4DC42}"/>
                </a:ext>
              </a:extLst>
            </p:cNvPr>
            <p:cNvSpPr txBox="1"/>
            <p:nvPr/>
          </p:nvSpPr>
          <p:spPr>
            <a:xfrm>
              <a:off x="1291887" y="3427343"/>
              <a:ext cx="2571027" cy="643252"/>
            </a:xfrm>
            <a:prstGeom prst="rect">
              <a:avLst/>
            </a:prstGeom>
            <a:noFill/>
          </p:spPr>
          <p:txBody>
            <a:bodyPr wrap="square">
              <a:spAutoFit/>
            </a:bodyPr>
            <a:lstStyle/>
            <a:p>
              <a:pPr algn="ctr">
                <a:defRPr sz="3200" b="1">
                  <a:solidFill>
                    <a:srgbClr val="FFD700"/>
                  </a:solidFill>
                </a:defRPr>
              </a:pPr>
              <a:r>
                <a:rPr lang="en-US" sz="1600" dirty="0">
                  <a:solidFill>
                    <a:schemeClr val="bg1"/>
                  </a:solidFill>
                </a:rPr>
                <a:t> Opening Supplication</a:t>
              </a:r>
              <a:br>
                <a:rPr lang="en-US" sz="1600" b="1" dirty="0">
                  <a:solidFill>
                    <a:schemeClr val="bg1"/>
                  </a:solidFill>
                </a:rPr>
              </a:br>
              <a:r>
                <a:rPr lang="en-US" sz="1600" dirty="0">
                  <a:solidFill>
                    <a:schemeClr val="bg1"/>
                  </a:solidFill>
                </a:rPr>
                <a:t>(</a:t>
              </a:r>
              <a:r>
                <a:rPr lang="en-US" sz="1600" dirty="0" err="1">
                  <a:solidFill>
                    <a:schemeClr val="bg1"/>
                  </a:solidFill>
                  <a:latin typeface="Arial" panose="020B0604020202020204" pitchFamily="34" charset="0"/>
                  <a:cs typeface="Arial" panose="020B0604020202020204" pitchFamily="34" charset="0"/>
                </a:rPr>
                <a:t>Duʿāʾ</a:t>
              </a:r>
              <a:r>
                <a:rPr lang="en-US" sz="1600" dirty="0">
                  <a:solidFill>
                    <a:schemeClr val="bg1"/>
                  </a:solidFill>
                </a:rPr>
                <a:t> al-</a:t>
              </a:r>
              <a:r>
                <a:rPr lang="en-US" sz="1600" dirty="0" err="1">
                  <a:solidFill>
                    <a:schemeClr val="bg1"/>
                  </a:solidFill>
                </a:rPr>
                <a:t>Istiftā</a:t>
              </a:r>
              <a:r>
                <a:rPr lang="en-US" sz="1600" dirty="0">
                  <a:solidFill>
                    <a:schemeClr val="bg1"/>
                  </a:solidFill>
                </a:rPr>
                <a:t>-ḥ)</a:t>
              </a:r>
            </a:p>
          </p:txBody>
        </p:sp>
        <p:sp>
          <p:nvSpPr>
            <p:cNvPr id="31" name="TextBox 30">
              <a:extLst>
                <a:ext uri="{FF2B5EF4-FFF2-40B4-BE49-F238E27FC236}">
                  <a16:creationId xmlns:a16="http://schemas.microsoft.com/office/drawing/2014/main" id="{E724794E-4ADD-7CE5-AF9B-6D34CB2D2E3E}"/>
                </a:ext>
              </a:extLst>
            </p:cNvPr>
            <p:cNvSpPr txBox="1"/>
            <p:nvPr/>
          </p:nvSpPr>
          <p:spPr>
            <a:xfrm>
              <a:off x="2423733" y="3073399"/>
              <a:ext cx="460144" cy="707886"/>
            </a:xfrm>
            <a:prstGeom prst="rect">
              <a:avLst/>
            </a:prstGeom>
            <a:noFill/>
          </p:spPr>
          <p:txBody>
            <a:bodyPr wrap="square">
              <a:spAutoFit/>
            </a:bodyPr>
            <a:lstStyle/>
            <a:p>
              <a:pPr>
                <a:defRPr sz="2000">
                  <a:solidFill>
                    <a:srgbClr val="FFFFFF"/>
                  </a:solidFill>
                </a:defRPr>
              </a:pPr>
              <a:r>
                <a:rPr lang="en-US" dirty="0"/>
                <a:t>1.	</a:t>
              </a:r>
            </a:p>
          </p:txBody>
        </p:sp>
      </p:grpSp>
      <p:grpSp>
        <p:nvGrpSpPr>
          <p:cNvPr id="32" name="Group 31">
            <a:extLst>
              <a:ext uri="{FF2B5EF4-FFF2-40B4-BE49-F238E27FC236}">
                <a16:creationId xmlns:a16="http://schemas.microsoft.com/office/drawing/2014/main" id="{A12B3098-F6B8-C6D4-2E80-68D17EA9481A}"/>
              </a:ext>
            </a:extLst>
          </p:cNvPr>
          <p:cNvGrpSpPr/>
          <p:nvPr/>
        </p:nvGrpSpPr>
        <p:grpSpPr>
          <a:xfrm>
            <a:off x="3322761" y="2918297"/>
            <a:ext cx="2466415" cy="1097263"/>
            <a:chOff x="1085222" y="2974312"/>
            <a:chExt cx="2984360" cy="1206989"/>
          </a:xfrm>
        </p:grpSpPr>
        <p:sp>
          <p:nvSpPr>
            <p:cNvPr id="33" name="Rectangle: Rounded Corners 32">
              <a:extLst>
                <a:ext uri="{FF2B5EF4-FFF2-40B4-BE49-F238E27FC236}">
                  <a16:creationId xmlns:a16="http://schemas.microsoft.com/office/drawing/2014/main" id="{6029612C-0DCE-608F-85D0-144C6B45123D}"/>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TextBox 33">
              <a:extLst>
                <a:ext uri="{FF2B5EF4-FFF2-40B4-BE49-F238E27FC236}">
                  <a16:creationId xmlns:a16="http://schemas.microsoft.com/office/drawing/2014/main" id="{2327A518-5E18-C216-1F91-CF9D2B591264}"/>
                </a:ext>
              </a:extLst>
            </p:cNvPr>
            <p:cNvSpPr txBox="1"/>
            <p:nvPr/>
          </p:nvSpPr>
          <p:spPr>
            <a:xfrm>
              <a:off x="1259608" y="3435968"/>
              <a:ext cx="2627869" cy="372409"/>
            </a:xfrm>
            <a:prstGeom prst="rect">
              <a:avLst/>
            </a:prstGeom>
            <a:noFill/>
          </p:spPr>
          <p:txBody>
            <a:bodyPr wrap="square">
              <a:spAutoFit/>
            </a:bodyPr>
            <a:lstStyle/>
            <a:p>
              <a:pPr algn="ctr">
                <a:defRPr sz="3200" b="1">
                  <a:solidFill>
                    <a:srgbClr val="FFD700"/>
                  </a:solidFill>
                </a:defRPr>
              </a:pPr>
              <a:r>
                <a:rPr lang="en-US" sz="1600" dirty="0" err="1">
                  <a:solidFill>
                    <a:schemeClr val="bg1"/>
                  </a:solidFill>
                </a:rPr>
                <a:t>Sujūd</a:t>
              </a:r>
              <a:r>
                <a:rPr lang="en-US" sz="1600" dirty="0">
                  <a:solidFill>
                    <a:schemeClr val="bg1"/>
                  </a:solidFill>
                </a:rPr>
                <a:t> (Prostration)</a:t>
              </a:r>
            </a:p>
          </p:txBody>
        </p:sp>
        <p:sp>
          <p:nvSpPr>
            <p:cNvPr id="35" name="TextBox 34">
              <a:extLst>
                <a:ext uri="{FF2B5EF4-FFF2-40B4-BE49-F238E27FC236}">
                  <a16:creationId xmlns:a16="http://schemas.microsoft.com/office/drawing/2014/main" id="{A7378D05-73C6-E9DC-5ED6-59F1D51C6C55}"/>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5.	</a:t>
              </a:r>
            </a:p>
          </p:txBody>
        </p:sp>
      </p:grpSp>
      <p:grpSp>
        <p:nvGrpSpPr>
          <p:cNvPr id="40" name="Group 39">
            <a:extLst>
              <a:ext uri="{FF2B5EF4-FFF2-40B4-BE49-F238E27FC236}">
                <a16:creationId xmlns:a16="http://schemas.microsoft.com/office/drawing/2014/main" id="{41FC15FD-E8BC-2180-B2A7-5AE69CDD6907}"/>
              </a:ext>
            </a:extLst>
          </p:cNvPr>
          <p:cNvGrpSpPr/>
          <p:nvPr/>
        </p:nvGrpSpPr>
        <p:grpSpPr>
          <a:xfrm>
            <a:off x="3350191" y="1431630"/>
            <a:ext cx="2466415" cy="1097263"/>
            <a:chOff x="1085222" y="2974312"/>
            <a:chExt cx="2984360" cy="1206989"/>
          </a:xfrm>
        </p:grpSpPr>
        <p:sp>
          <p:nvSpPr>
            <p:cNvPr id="41" name="Rectangle: Rounded Corners 40">
              <a:extLst>
                <a:ext uri="{FF2B5EF4-FFF2-40B4-BE49-F238E27FC236}">
                  <a16:creationId xmlns:a16="http://schemas.microsoft.com/office/drawing/2014/main" id="{EF502C32-5C34-3919-E1F7-7850B1499CAE}"/>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2" name="TextBox 41">
              <a:extLst>
                <a:ext uri="{FF2B5EF4-FFF2-40B4-BE49-F238E27FC236}">
                  <a16:creationId xmlns:a16="http://schemas.microsoft.com/office/drawing/2014/main" id="{E43DFCD1-3A0D-A74D-0CD5-3D7B0B6FEE83}"/>
                </a:ext>
              </a:extLst>
            </p:cNvPr>
            <p:cNvSpPr txBox="1"/>
            <p:nvPr/>
          </p:nvSpPr>
          <p:spPr>
            <a:xfrm>
              <a:off x="1278096" y="3411718"/>
              <a:ext cx="2571027" cy="372409"/>
            </a:xfrm>
            <a:prstGeom prst="rect">
              <a:avLst/>
            </a:prstGeom>
            <a:noFill/>
          </p:spPr>
          <p:txBody>
            <a:bodyPr wrap="square">
              <a:spAutoFit/>
            </a:bodyPr>
            <a:lstStyle/>
            <a:p>
              <a:pPr algn="ctr">
                <a:defRPr sz="3200" b="1">
                  <a:solidFill>
                    <a:srgbClr val="FFD700"/>
                  </a:solidFill>
                </a:defRPr>
              </a:pPr>
              <a:r>
                <a:rPr lang="en-US" sz="1600" dirty="0" err="1">
                  <a:solidFill>
                    <a:schemeClr val="bg1"/>
                  </a:solidFill>
                </a:rPr>
                <a:t>Sūrat</a:t>
              </a:r>
              <a:r>
                <a:rPr lang="en-US" sz="1600" dirty="0">
                  <a:solidFill>
                    <a:schemeClr val="bg1"/>
                  </a:solidFill>
                </a:rPr>
                <a:t> al-</a:t>
              </a:r>
              <a:r>
                <a:rPr lang="en-US" sz="1600" dirty="0" err="1">
                  <a:solidFill>
                    <a:schemeClr val="bg1"/>
                  </a:solidFill>
                </a:rPr>
                <a:t>Fātiḥah</a:t>
              </a:r>
              <a:endParaRPr lang="en-US" sz="1600" dirty="0">
                <a:solidFill>
                  <a:schemeClr val="bg1"/>
                </a:solidFill>
              </a:endParaRPr>
            </a:p>
          </p:txBody>
        </p:sp>
        <p:sp>
          <p:nvSpPr>
            <p:cNvPr id="43" name="TextBox 42">
              <a:extLst>
                <a:ext uri="{FF2B5EF4-FFF2-40B4-BE49-F238E27FC236}">
                  <a16:creationId xmlns:a16="http://schemas.microsoft.com/office/drawing/2014/main" id="{3C225187-39DD-AA56-8029-DB5BD91CEFE6}"/>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2.	</a:t>
              </a:r>
            </a:p>
          </p:txBody>
        </p:sp>
      </p:grpSp>
      <p:grpSp>
        <p:nvGrpSpPr>
          <p:cNvPr id="44" name="Group 43">
            <a:extLst>
              <a:ext uri="{FF2B5EF4-FFF2-40B4-BE49-F238E27FC236}">
                <a16:creationId xmlns:a16="http://schemas.microsoft.com/office/drawing/2014/main" id="{CE453122-FE3A-9DE2-F15C-3F9CF741F896}"/>
              </a:ext>
            </a:extLst>
          </p:cNvPr>
          <p:cNvGrpSpPr/>
          <p:nvPr/>
        </p:nvGrpSpPr>
        <p:grpSpPr>
          <a:xfrm>
            <a:off x="6086070" y="2918299"/>
            <a:ext cx="2466415" cy="1097264"/>
            <a:chOff x="1085222" y="2974312"/>
            <a:chExt cx="2984360" cy="1206989"/>
          </a:xfrm>
        </p:grpSpPr>
        <p:sp>
          <p:nvSpPr>
            <p:cNvPr id="45" name="Rectangle: Rounded Corners 44">
              <a:extLst>
                <a:ext uri="{FF2B5EF4-FFF2-40B4-BE49-F238E27FC236}">
                  <a16:creationId xmlns:a16="http://schemas.microsoft.com/office/drawing/2014/main" id="{B3A607DC-2CD5-3C9F-C08C-7A49D8F4F72C}"/>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TextBox 45">
              <a:extLst>
                <a:ext uri="{FF2B5EF4-FFF2-40B4-BE49-F238E27FC236}">
                  <a16:creationId xmlns:a16="http://schemas.microsoft.com/office/drawing/2014/main" id="{EE0056DE-FF13-967A-2401-AC91F2CD6E21}"/>
                </a:ext>
              </a:extLst>
            </p:cNvPr>
            <p:cNvSpPr txBox="1"/>
            <p:nvPr/>
          </p:nvSpPr>
          <p:spPr>
            <a:xfrm>
              <a:off x="1291887" y="3427342"/>
              <a:ext cx="2571027" cy="643252"/>
            </a:xfrm>
            <a:prstGeom prst="rect">
              <a:avLst/>
            </a:prstGeom>
            <a:noFill/>
          </p:spPr>
          <p:txBody>
            <a:bodyPr wrap="square">
              <a:spAutoFit/>
            </a:bodyPr>
            <a:lstStyle/>
            <a:p>
              <a:pPr algn="ctr">
                <a:defRPr sz="3200" b="1">
                  <a:solidFill>
                    <a:srgbClr val="FFD700"/>
                  </a:solidFill>
                </a:defRPr>
              </a:pPr>
              <a:r>
                <a:rPr lang="en-US" sz="1600" dirty="0">
                  <a:solidFill>
                    <a:schemeClr val="bg1"/>
                  </a:solidFill>
                </a:rPr>
                <a:t>Sitting Between the Two </a:t>
              </a:r>
              <a:r>
                <a:rPr lang="en-US" sz="1600" dirty="0" err="1">
                  <a:solidFill>
                    <a:schemeClr val="bg1"/>
                  </a:solidFill>
                </a:rPr>
                <a:t>Sujoods</a:t>
              </a:r>
              <a:endParaRPr lang="en-US" sz="1600" dirty="0">
                <a:solidFill>
                  <a:schemeClr val="bg1"/>
                </a:solidFill>
              </a:endParaRPr>
            </a:p>
          </p:txBody>
        </p:sp>
        <p:sp>
          <p:nvSpPr>
            <p:cNvPr id="47" name="TextBox 46">
              <a:extLst>
                <a:ext uri="{FF2B5EF4-FFF2-40B4-BE49-F238E27FC236}">
                  <a16:creationId xmlns:a16="http://schemas.microsoft.com/office/drawing/2014/main" id="{D33755BE-0018-2D03-5646-B14C74DA2588}"/>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6.	</a:t>
              </a:r>
            </a:p>
          </p:txBody>
        </p:sp>
      </p:grpSp>
      <p:grpSp>
        <p:nvGrpSpPr>
          <p:cNvPr id="52" name="Group 51">
            <a:extLst>
              <a:ext uri="{FF2B5EF4-FFF2-40B4-BE49-F238E27FC236}">
                <a16:creationId xmlns:a16="http://schemas.microsoft.com/office/drawing/2014/main" id="{1CCEBD27-7C08-2AE5-D226-A7DDE226FB5D}"/>
              </a:ext>
            </a:extLst>
          </p:cNvPr>
          <p:cNvGrpSpPr/>
          <p:nvPr/>
        </p:nvGrpSpPr>
        <p:grpSpPr>
          <a:xfrm>
            <a:off x="6113500" y="1431629"/>
            <a:ext cx="2466415" cy="1097263"/>
            <a:chOff x="1085222" y="2974312"/>
            <a:chExt cx="2984360" cy="1206989"/>
          </a:xfrm>
        </p:grpSpPr>
        <p:sp>
          <p:nvSpPr>
            <p:cNvPr id="53" name="Rectangle: Rounded Corners 52">
              <a:extLst>
                <a:ext uri="{FF2B5EF4-FFF2-40B4-BE49-F238E27FC236}">
                  <a16:creationId xmlns:a16="http://schemas.microsoft.com/office/drawing/2014/main" id="{50F47B84-497C-3299-4BFE-D34AADD7A343}"/>
                </a:ext>
              </a:extLst>
            </p:cNvPr>
            <p:cNvSpPr/>
            <p:nvPr/>
          </p:nvSpPr>
          <p:spPr>
            <a:xfrm>
              <a:off x="1085222" y="2974312"/>
              <a:ext cx="2984360" cy="1206989"/>
            </a:xfrm>
            <a:prstGeom prst="round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4" name="TextBox 53">
              <a:extLst>
                <a:ext uri="{FF2B5EF4-FFF2-40B4-BE49-F238E27FC236}">
                  <a16:creationId xmlns:a16="http://schemas.microsoft.com/office/drawing/2014/main" id="{CF8C29A0-D3CB-3945-792C-D7E1DBB6DFAC}"/>
                </a:ext>
              </a:extLst>
            </p:cNvPr>
            <p:cNvSpPr txBox="1"/>
            <p:nvPr/>
          </p:nvSpPr>
          <p:spPr>
            <a:xfrm>
              <a:off x="1291887" y="3427342"/>
              <a:ext cx="2571027" cy="372409"/>
            </a:xfrm>
            <a:prstGeom prst="rect">
              <a:avLst/>
            </a:prstGeom>
            <a:noFill/>
          </p:spPr>
          <p:txBody>
            <a:bodyPr wrap="square">
              <a:spAutoFit/>
            </a:bodyPr>
            <a:lstStyle/>
            <a:p>
              <a:pPr algn="ctr">
                <a:defRPr sz="3200" b="1">
                  <a:solidFill>
                    <a:srgbClr val="FFD700"/>
                  </a:solidFill>
                </a:defRPr>
              </a:pPr>
              <a:r>
                <a:rPr lang="en-US" sz="1600" dirty="0" err="1">
                  <a:solidFill>
                    <a:schemeClr val="bg1"/>
                  </a:solidFill>
                </a:rPr>
                <a:t>Rukūʿ</a:t>
              </a:r>
              <a:r>
                <a:rPr lang="en-US" sz="1600" dirty="0">
                  <a:solidFill>
                    <a:schemeClr val="bg1"/>
                  </a:solidFill>
                </a:rPr>
                <a:t> (Bowing)</a:t>
              </a:r>
            </a:p>
          </p:txBody>
        </p:sp>
        <p:sp>
          <p:nvSpPr>
            <p:cNvPr id="55" name="TextBox 54">
              <a:extLst>
                <a:ext uri="{FF2B5EF4-FFF2-40B4-BE49-F238E27FC236}">
                  <a16:creationId xmlns:a16="http://schemas.microsoft.com/office/drawing/2014/main" id="{3D9ABC7F-8AF9-EA05-A171-159D5B37B32A}"/>
                </a:ext>
              </a:extLst>
            </p:cNvPr>
            <p:cNvSpPr txBox="1"/>
            <p:nvPr/>
          </p:nvSpPr>
          <p:spPr>
            <a:xfrm>
              <a:off x="2423733" y="3073399"/>
              <a:ext cx="460145" cy="778674"/>
            </a:xfrm>
            <a:prstGeom prst="rect">
              <a:avLst/>
            </a:prstGeom>
            <a:noFill/>
          </p:spPr>
          <p:txBody>
            <a:bodyPr wrap="square">
              <a:spAutoFit/>
            </a:bodyPr>
            <a:lstStyle/>
            <a:p>
              <a:pPr>
                <a:defRPr sz="2000">
                  <a:solidFill>
                    <a:srgbClr val="FFFFFF"/>
                  </a:solidFill>
                </a:defRPr>
              </a:pPr>
              <a:r>
                <a:rPr lang="en-US" dirty="0"/>
                <a:t>3.	</a:t>
              </a:r>
            </a:p>
          </p:txBody>
        </p:sp>
      </p:grpSp>
    </p:spTree>
    <p:extLst>
      <p:ext uri="{BB962C8B-B14F-4D97-AF65-F5344CB8AC3E}">
        <p14:creationId xmlns:p14="http://schemas.microsoft.com/office/powerpoint/2010/main" val="4010519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5C234-08F8-160F-1F55-B52E4D8C9784}"/>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345DE287-EFE6-8BEE-88D8-0CFBB6AD82F3}"/>
              </a:ext>
            </a:extLst>
          </p:cNvPr>
          <p:cNvPicPr>
            <a:picLocks noChangeAspect="1"/>
          </p:cNvPicPr>
          <p:nvPr/>
        </p:nvPicPr>
        <p:blipFill>
          <a:blip r:embed="rId2"/>
          <a:srcRect/>
          <a:stretch/>
        </p:blipFill>
        <p:spPr>
          <a:xfrm>
            <a:off x="0" y="0"/>
            <a:ext cx="9144000" cy="6858000"/>
          </a:xfrm>
          <a:prstGeom prst="rect">
            <a:avLst/>
          </a:prstGeom>
        </p:spPr>
      </p:pic>
      <p:sp>
        <p:nvSpPr>
          <p:cNvPr id="3" name="Rectangle 2">
            <a:extLst>
              <a:ext uri="{FF2B5EF4-FFF2-40B4-BE49-F238E27FC236}">
                <a16:creationId xmlns:a16="http://schemas.microsoft.com/office/drawing/2014/main" id="{48F62303-6435-95E0-A268-36ABCC4CD886}"/>
              </a:ext>
            </a:extLst>
          </p:cNvPr>
          <p:cNvSpPr/>
          <p:nvPr/>
        </p:nvSpPr>
        <p:spPr>
          <a:xfrm>
            <a:off x="0" y="0"/>
            <a:ext cx="9144000" cy="6858000"/>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8867A827-4B6F-8251-9A1A-4923E2B8B222}"/>
              </a:ext>
            </a:extLst>
          </p:cNvPr>
          <p:cNvSpPr txBox="1"/>
          <p:nvPr/>
        </p:nvSpPr>
        <p:spPr>
          <a:xfrm>
            <a:off x="624349" y="1319076"/>
            <a:ext cx="7733070" cy="523220"/>
          </a:xfrm>
          <a:prstGeom prst="rect">
            <a:avLst/>
          </a:prstGeom>
          <a:noFill/>
        </p:spPr>
        <p:txBody>
          <a:bodyPr wrap="square">
            <a:spAutoFit/>
          </a:bodyPr>
          <a:lstStyle/>
          <a:p>
            <a:pPr algn="ctr">
              <a:defRPr sz="3200" b="1">
                <a:solidFill>
                  <a:srgbClr val="FFD700"/>
                </a:solidFill>
              </a:defRPr>
            </a:pPr>
            <a:r>
              <a:rPr lang="en-US" sz="2800" dirty="0">
                <a:solidFill>
                  <a:srgbClr val="E9B462"/>
                </a:solidFill>
              </a:rPr>
              <a:t>1. Opening Supplication (</a:t>
            </a:r>
            <a:r>
              <a:rPr lang="en-US" sz="2800" dirty="0" err="1">
                <a:solidFill>
                  <a:srgbClr val="E9B462"/>
                </a:solidFill>
              </a:rPr>
              <a:t>Duʿāʾ</a:t>
            </a:r>
            <a:r>
              <a:rPr lang="en-US" sz="2800" dirty="0">
                <a:solidFill>
                  <a:srgbClr val="E9B462"/>
                </a:solidFill>
              </a:rPr>
              <a:t> al-</a:t>
            </a:r>
            <a:r>
              <a:rPr lang="en-US" sz="2800" dirty="0" err="1">
                <a:solidFill>
                  <a:srgbClr val="E9B462"/>
                </a:solidFill>
              </a:rPr>
              <a:t>Istiftāḥ</a:t>
            </a:r>
            <a:r>
              <a:rPr lang="en-US" sz="2800" dirty="0">
                <a:solidFill>
                  <a:srgbClr val="E9B462"/>
                </a:solidFill>
              </a:rPr>
              <a:t>)</a:t>
            </a:r>
          </a:p>
        </p:txBody>
      </p:sp>
      <p:sp>
        <p:nvSpPr>
          <p:cNvPr id="5" name="TextBox 4">
            <a:extLst>
              <a:ext uri="{FF2B5EF4-FFF2-40B4-BE49-F238E27FC236}">
                <a16:creationId xmlns:a16="http://schemas.microsoft.com/office/drawing/2014/main" id="{00D8FDC5-BF37-D24B-FAC3-ED488FCFDE9A}"/>
              </a:ext>
            </a:extLst>
          </p:cNvPr>
          <p:cNvSpPr txBox="1"/>
          <p:nvPr/>
        </p:nvSpPr>
        <p:spPr>
          <a:xfrm>
            <a:off x="705465" y="1842296"/>
            <a:ext cx="7733070" cy="846386"/>
          </a:xfrm>
          <a:prstGeom prst="rect">
            <a:avLst/>
          </a:prstGeom>
          <a:noFill/>
        </p:spPr>
        <p:txBody>
          <a:bodyPr wrap="square">
            <a:spAutoFit/>
          </a:bodyPr>
          <a:lstStyle/>
          <a:p>
            <a:pPr algn="r">
              <a:defRPr sz="2000">
                <a:solidFill>
                  <a:srgbClr val="FFFFFF"/>
                </a:solidFill>
              </a:defRPr>
            </a:pPr>
            <a:br>
              <a:rPr lang="en-US" dirty="0">
                <a:latin typeface="Arial" panose="020B0604020202020204" pitchFamily="34" charset="0"/>
                <a:cs typeface="Arial" panose="020B0604020202020204" pitchFamily="34" charset="0"/>
              </a:rPr>
            </a:br>
            <a:r>
              <a:rPr lang="ar-AE" sz="2800" dirty="0">
                <a:latin typeface="Arial" panose="020B0604020202020204" pitchFamily="34" charset="0"/>
                <a:cs typeface="Arial" panose="020B0604020202020204" pitchFamily="34" charset="0"/>
              </a:rPr>
              <a:t>سُبْحَانَكَ اللّهُمَّ وَبِحَمْدِكَ، وَتَبَارَكَ </a:t>
            </a:r>
            <a:r>
              <a:rPr lang="ar-AE" sz="2900" dirty="0">
                <a:latin typeface="Arial" panose="020B0604020202020204" pitchFamily="34" charset="0"/>
                <a:cs typeface="Arial" panose="020B0604020202020204" pitchFamily="34" charset="0"/>
              </a:rPr>
              <a:t>اسْمُكَ</a:t>
            </a:r>
            <a:r>
              <a:rPr lang="ar-AE" sz="2800" dirty="0">
                <a:latin typeface="Arial" panose="020B0604020202020204" pitchFamily="34" charset="0"/>
                <a:cs typeface="Arial" panose="020B0604020202020204" pitchFamily="34" charset="0"/>
              </a:rPr>
              <a:t>، وَتَعَالَى جَدُّكَ، وَلَا إِلٰهَ غَيْرُكَ</a:t>
            </a:r>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17D3C7C-9253-9CAD-AAA2-84A18A76E9B5}"/>
              </a:ext>
            </a:extLst>
          </p:cNvPr>
          <p:cNvSpPr txBox="1"/>
          <p:nvPr/>
        </p:nvSpPr>
        <p:spPr>
          <a:xfrm>
            <a:off x="705465" y="3142211"/>
            <a:ext cx="7733070" cy="1938992"/>
          </a:xfrm>
          <a:prstGeom prst="rect">
            <a:avLst/>
          </a:prstGeom>
          <a:noFill/>
        </p:spPr>
        <p:txBody>
          <a:bodyPr wrap="square">
            <a:spAutoFit/>
          </a:bodyPr>
          <a:lstStyle/>
          <a:p>
            <a:pPr>
              <a:defRPr sz="2000">
                <a:solidFill>
                  <a:srgbClr val="FFFFFF"/>
                </a:solidFill>
              </a:defRPr>
            </a:pPr>
            <a:r>
              <a:rPr lang="en-US" dirty="0">
                <a:latin typeface="Arial" panose="020B0604020202020204" pitchFamily="34" charset="0"/>
                <a:cs typeface="Arial" panose="020B0604020202020204" pitchFamily="34" charset="0"/>
              </a:rPr>
              <a:t>Transliteration: </a:t>
            </a:r>
            <a:r>
              <a:rPr lang="en-US" dirty="0" err="1">
                <a:latin typeface="Arial" panose="020B0604020202020204" pitchFamily="34" charset="0"/>
                <a:cs typeface="Arial" panose="020B0604020202020204" pitchFamily="34" charset="0"/>
              </a:rPr>
              <a:t>Subḥānaka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Allāhumma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wa</a:t>
            </a:r>
            <a:r>
              <a:rPr lang="en-US" dirty="0">
                <a:latin typeface="Arial" panose="020B0604020202020204" pitchFamily="34" charset="0"/>
                <a:cs typeface="Arial" panose="020B0604020202020204" pitchFamily="34" charset="0"/>
              </a:rPr>
              <a:t> bi-</a:t>
            </a:r>
            <a:r>
              <a:rPr lang="en-US" dirty="0" err="1">
                <a:latin typeface="Arial" panose="020B0604020202020204" pitchFamily="34" charset="0"/>
                <a:cs typeface="Arial" panose="020B0604020202020204" pitchFamily="34" charset="0"/>
              </a:rPr>
              <a:t>ḥamdika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wa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tabāraka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ismuka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wa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taʿālā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jadduka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wa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ilāha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ghayruka</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Translation: Glory be to You, O Allah, and praise be to You. Blessed is Your Name, exalted is Your Majesty, and there is no deity besides You.</a:t>
            </a:r>
          </a:p>
        </p:txBody>
      </p:sp>
    </p:spTree>
    <p:extLst>
      <p:ext uri="{BB962C8B-B14F-4D97-AF65-F5344CB8AC3E}">
        <p14:creationId xmlns:p14="http://schemas.microsoft.com/office/powerpoint/2010/main" val="1822185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31ACE-3300-F6E3-1CC5-8B9C4FC67D5B}"/>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2F0EB7B2-4CF3-EE38-7B12-5C5AAE599210}"/>
              </a:ext>
            </a:extLst>
          </p:cNvPr>
          <p:cNvPicPr>
            <a:picLocks noChangeAspect="1"/>
          </p:cNvPicPr>
          <p:nvPr/>
        </p:nvPicPr>
        <p:blipFill>
          <a:blip r:embed="rId2"/>
          <a:srcRect/>
          <a:stretch/>
        </p:blipFill>
        <p:spPr>
          <a:xfrm>
            <a:off x="0" y="-1"/>
            <a:ext cx="9144000" cy="7629833"/>
          </a:xfrm>
          <a:prstGeom prst="rect">
            <a:avLst/>
          </a:prstGeom>
        </p:spPr>
      </p:pic>
      <p:sp>
        <p:nvSpPr>
          <p:cNvPr id="3" name="Rectangle 2">
            <a:extLst>
              <a:ext uri="{FF2B5EF4-FFF2-40B4-BE49-F238E27FC236}">
                <a16:creationId xmlns:a16="http://schemas.microsoft.com/office/drawing/2014/main" id="{1F3A5C70-6370-8A84-B628-8854A78C4DFC}"/>
              </a:ext>
            </a:extLst>
          </p:cNvPr>
          <p:cNvSpPr/>
          <p:nvPr/>
        </p:nvSpPr>
        <p:spPr>
          <a:xfrm>
            <a:off x="0" y="0"/>
            <a:ext cx="9144000" cy="7629832"/>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20A6B1A3-9F3C-770D-87FA-FC270D96E184}"/>
              </a:ext>
            </a:extLst>
          </p:cNvPr>
          <p:cNvSpPr txBox="1"/>
          <p:nvPr/>
        </p:nvSpPr>
        <p:spPr>
          <a:xfrm>
            <a:off x="624349" y="679989"/>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2. </a:t>
            </a:r>
            <a:r>
              <a:rPr lang="en-US" sz="3200" b="1" dirty="0" err="1">
                <a:solidFill>
                  <a:srgbClr val="E9B462"/>
                </a:solidFill>
              </a:rPr>
              <a:t>Sūrat</a:t>
            </a:r>
            <a:r>
              <a:rPr lang="en-US" sz="3200" b="1" dirty="0">
                <a:solidFill>
                  <a:srgbClr val="E9B462"/>
                </a:solidFill>
              </a:rPr>
              <a:t> al-</a:t>
            </a:r>
            <a:r>
              <a:rPr lang="en-US" sz="3200" b="1" dirty="0" err="1">
                <a:solidFill>
                  <a:srgbClr val="E9B462"/>
                </a:solidFill>
              </a:rPr>
              <a:t>Fātiḥah</a:t>
            </a:r>
            <a:endParaRPr lang="en-US" sz="2800" dirty="0">
              <a:solidFill>
                <a:srgbClr val="E9B462"/>
              </a:solidFill>
            </a:endParaRPr>
          </a:p>
        </p:txBody>
      </p:sp>
      <p:sp>
        <p:nvSpPr>
          <p:cNvPr id="5" name="TextBox 4">
            <a:extLst>
              <a:ext uri="{FF2B5EF4-FFF2-40B4-BE49-F238E27FC236}">
                <a16:creationId xmlns:a16="http://schemas.microsoft.com/office/drawing/2014/main" id="{EA549011-4738-1741-8BD9-A6C29FEF081C}"/>
              </a:ext>
            </a:extLst>
          </p:cNvPr>
          <p:cNvSpPr txBox="1"/>
          <p:nvPr/>
        </p:nvSpPr>
        <p:spPr>
          <a:xfrm>
            <a:off x="705465" y="1513287"/>
            <a:ext cx="7733070" cy="1431161"/>
          </a:xfrm>
          <a:prstGeom prst="rect">
            <a:avLst/>
          </a:prstGeom>
          <a:noFill/>
        </p:spPr>
        <p:txBody>
          <a:bodyPr wrap="square">
            <a:spAutoFit/>
          </a:bodyPr>
          <a:lstStyle/>
          <a:p>
            <a:pPr algn="r"/>
            <a:r>
              <a:rPr lang="ar-AE" sz="2900" dirty="0">
                <a:solidFill>
                  <a:schemeClr val="bg1"/>
                </a:solidFill>
                <a:latin typeface="Arial" panose="020B0604020202020204" pitchFamily="34" charset="0"/>
                <a:cs typeface="Arial" panose="020B0604020202020204" pitchFamily="34" charset="0"/>
              </a:rPr>
              <a:t>بِسْمِ اللَّهِ الرَّحْمَـٰنِ الرَّحِيمِ الْـحَمْدُ لِلَّهِ رَبِّ الْعَالَمِينَ الرَّحْمَـٰنِ الرَّحِيمِ مَالِكِ يَوْمِ الدِّينِ إِيَّاكَ نَعْبُدُ وَإِيَّاكَ نَسْتَعِينُ اهْدِنَا الصِّرَاطَ الْمُسْتَقِيمَ صِرَاطَ الَّذِينَ أَنْعَمْتَ عَلَيْهِمْ غَيْرِ الْمَغْضُوبِ عَلَيْهِمْ وَلَا الضَّالِّينَ</a:t>
            </a:r>
            <a:endParaRPr lang="en-US" sz="2900"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110FA78-860B-F4DD-95DC-FD4A923EFDE4}"/>
              </a:ext>
            </a:extLst>
          </p:cNvPr>
          <p:cNvSpPr txBox="1"/>
          <p:nvPr/>
        </p:nvSpPr>
        <p:spPr>
          <a:xfrm>
            <a:off x="705465" y="3171200"/>
            <a:ext cx="7733070" cy="3477875"/>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Bismillāhir-raḥmānir-raḥīm</a:t>
            </a:r>
            <a:r>
              <a:rPr lang="en-US" sz="2000" dirty="0">
                <a:solidFill>
                  <a:schemeClr val="bg1"/>
                </a:solidFill>
                <a:latin typeface="Arial" panose="020B0604020202020204" pitchFamily="34" charset="0"/>
                <a:cs typeface="Arial" panose="020B0604020202020204" pitchFamily="34" charset="0"/>
              </a:rPr>
              <a:t> Al-</a:t>
            </a:r>
            <a:r>
              <a:rPr lang="en-US" sz="2000" dirty="0" err="1">
                <a:solidFill>
                  <a:schemeClr val="bg1"/>
                </a:solidFill>
                <a:latin typeface="Arial" panose="020B0604020202020204" pitchFamily="34" charset="0"/>
                <a:cs typeface="Arial" panose="020B0604020202020204" pitchFamily="34" charset="0"/>
              </a:rPr>
              <a:t>ḥamdu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lillāhi</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rabbil-ʿālamīn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Ar-raḥmānir-raḥīm</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Māliki</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yawmid-dīn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Iyyāka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naʿbudu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iyyāka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nastaʿīn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Ihdinaṣ-ṣirāṭal-mustaqīm</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Ṣirāṭal-ladhīna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anʿamta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ʿalayhim</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ghayril-maghḍūbi</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ʿalayhim</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laḍ-ḍāllīn</a:t>
            </a:r>
            <a:br>
              <a:rPr lang="en-US" sz="2000" dirty="0">
                <a:solidFill>
                  <a:schemeClr val="bg1"/>
                </a:solidFill>
                <a:latin typeface="Arial" panose="020B0604020202020204" pitchFamily="34" charset="0"/>
                <a:cs typeface="Arial" panose="020B0604020202020204" pitchFamily="34" charset="0"/>
              </a:rPr>
            </a:br>
            <a:br>
              <a:rPr lang="en-US" sz="2000" dirty="0">
                <a:solidFill>
                  <a:schemeClr val="bg1"/>
                </a:solidFill>
                <a:latin typeface="Arial" panose="020B0604020202020204" pitchFamily="34" charset="0"/>
                <a:cs typeface="Arial" panose="020B0604020202020204" pitchFamily="34" charset="0"/>
              </a:rPr>
            </a:br>
            <a:r>
              <a:rPr lang="en-US" sz="2000" dirty="0">
                <a:solidFill>
                  <a:schemeClr val="bg1"/>
                </a:solidFill>
                <a:latin typeface="Arial" panose="020B0604020202020204" pitchFamily="34" charset="0"/>
                <a:cs typeface="Arial" panose="020B0604020202020204" pitchFamily="34" charset="0"/>
              </a:rPr>
              <a:t>Translation: In the name of Allah, the Most Gracious, the Most Merciful. All praise is for Allah, Lord of the worlds. The Most Gracious, the Most Merciful. Master of the Day of Judgment. You alone we worship, and You alone we ask for help. Guide us on the straight path. The path of those whom You have blessed; not of those who earned Your anger, nor of those who went astray.</a:t>
            </a:r>
          </a:p>
        </p:txBody>
      </p:sp>
    </p:spTree>
    <p:extLst>
      <p:ext uri="{BB962C8B-B14F-4D97-AF65-F5344CB8AC3E}">
        <p14:creationId xmlns:p14="http://schemas.microsoft.com/office/powerpoint/2010/main" val="402499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F1F73-185C-8A41-9147-54AB753216CC}"/>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8B4F7C31-35CD-2615-E4B1-F9457686D93C}"/>
              </a:ext>
            </a:extLst>
          </p:cNvPr>
          <p:cNvPicPr>
            <a:picLocks noChangeAspect="1"/>
          </p:cNvPicPr>
          <p:nvPr/>
        </p:nvPicPr>
        <p:blipFill>
          <a:blip r:embed="rId2"/>
          <a:srcRect/>
          <a:stretch/>
        </p:blipFill>
        <p:spPr>
          <a:xfrm>
            <a:off x="0" y="0"/>
            <a:ext cx="9144000" cy="6858000"/>
          </a:xfrm>
          <a:prstGeom prst="rect">
            <a:avLst/>
          </a:prstGeom>
        </p:spPr>
      </p:pic>
      <p:sp>
        <p:nvSpPr>
          <p:cNvPr id="3" name="Rectangle 2">
            <a:extLst>
              <a:ext uri="{FF2B5EF4-FFF2-40B4-BE49-F238E27FC236}">
                <a16:creationId xmlns:a16="http://schemas.microsoft.com/office/drawing/2014/main" id="{CEAF217D-1743-EE06-0E06-59D26BA385E6}"/>
              </a:ext>
            </a:extLst>
          </p:cNvPr>
          <p:cNvSpPr/>
          <p:nvPr/>
        </p:nvSpPr>
        <p:spPr>
          <a:xfrm>
            <a:off x="0" y="0"/>
            <a:ext cx="9144000" cy="6858000"/>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8F953A3F-3397-6AB1-6171-A6F8D96E72FE}"/>
              </a:ext>
            </a:extLst>
          </p:cNvPr>
          <p:cNvSpPr txBox="1"/>
          <p:nvPr/>
        </p:nvSpPr>
        <p:spPr>
          <a:xfrm>
            <a:off x="624349" y="1368257"/>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3. </a:t>
            </a:r>
            <a:r>
              <a:rPr lang="en-US" sz="3200" b="1" dirty="0" err="1">
                <a:solidFill>
                  <a:srgbClr val="E9B462"/>
                </a:solidFill>
              </a:rPr>
              <a:t>Rukūʿ</a:t>
            </a:r>
            <a:r>
              <a:rPr lang="en-US" sz="3200" b="1" dirty="0">
                <a:solidFill>
                  <a:srgbClr val="E9B462"/>
                </a:solidFill>
              </a:rPr>
              <a:t> (Bowing)</a:t>
            </a:r>
            <a:endParaRPr lang="en-US" sz="2800" dirty="0">
              <a:solidFill>
                <a:srgbClr val="E9B462"/>
              </a:solidFill>
            </a:endParaRPr>
          </a:p>
        </p:txBody>
      </p:sp>
      <p:sp>
        <p:nvSpPr>
          <p:cNvPr id="5" name="TextBox 4">
            <a:extLst>
              <a:ext uri="{FF2B5EF4-FFF2-40B4-BE49-F238E27FC236}">
                <a16:creationId xmlns:a16="http://schemas.microsoft.com/office/drawing/2014/main" id="{EE810449-D5CE-68CE-15D2-F3C2FE772013}"/>
              </a:ext>
            </a:extLst>
          </p:cNvPr>
          <p:cNvSpPr txBox="1"/>
          <p:nvPr/>
        </p:nvSpPr>
        <p:spPr>
          <a:xfrm>
            <a:off x="693174" y="2163719"/>
            <a:ext cx="7733070" cy="800219"/>
          </a:xfrm>
          <a:prstGeom prst="rect">
            <a:avLst/>
          </a:prstGeom>
          <a:noFill/>
        </p:spPr>
        <p:txBody>
          <a:bodyPr wrap="square">
            <a:spAutoFit/>
          </a:bodyPr>
          <a:lstStyle/>
          <a:p>
            <a:endParaRPr lang="en-US" dirty="0">
              <a:solidFill>
                <a:schemeClr val="bg1"/>
              </a:solidFill>
              <a:latin typeface="Arial" panose="020B0604020202020204" pitchFamily="34" charset="0"/>
              <a:cs typeface="Arial" panose="020B0604020202020204" pitchFamily="34" charset="0"/>
            </a:endParaRPr>
          </a:p>
          <a:p>
            <a:pPr algn="r"/>
            <a:r>
              <a:rPr lang="ar-AE" sz="2800" dirty="0">
                <a:solidFill>
                  <a:schemeClr val="bg1"/>
                </a:solidFill>
                <a:latin typeface="Arial" panose="020B0604020202020204" pitchFamily="34" charset="0"/>
                <a:cs typeface="Arial" panose="020B0604020202020204" pitchFamily="34" charset="0"/>
              </a:rPr>
              <a:t>سُبْحَانَ رَبِّيَ الْعَظِيمِ</a:t>
            </a:r>
            <a:endParaRPr lang="en-US" sz="2000"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B3D7A12-5241-FEAB-D4B8-982C72297AE5}"/>
              </a:ext>
            </a:extLst>
          </p:cNvPr>
          <p:cNvSpPr txBox="1"/>
          <p:nvPr/>
        </p:nvSpPr>
        <p:spPr>
          <a:xfrm>
            <a:off x="624349" y="3174625"/>
            <a:ext cx="7733070" cy="1015663"/>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Subḥāna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rabbīyal-ʿaẓīm</a:t>
            </a:r>
            <a:br>
              <a:rPr lang="en-US" sz="2000" dirty="0">
                <a:solidFill>
                  <a:schemeClr val="bg1"/>
                </a:solidFill>
                <a:latin typeface="Arial" panose="020B0604020202020204" pitchFamily="34" charset="0"/>
                <a:cs typeface="Arial" panose="020B0604020202020204" pitchFamily="34" charset="0"/>
              </a:rPr>
            </a:br>
            <a:br>
              <a:rPr lang="en-US" sz="2000" dirty="0">
                <a:solidFill>
                  <a:schemeClr val="bg1"/>
                </a:solidFill>
                <a:latin typeface="Arial" panose="020B0604020202020204" pitchFamily="34" charset="0"/>
                <a:cs typeface="Arial" panose="020B0604020202020204" pitchFamily="34" charset="0"/>
              </a:rPr>
            </a:br>
            <a:r>
              <a:rPr lang="en-US" sz="2000" dirty="0">
                <a:solidFill>
                  <a:schemeClr val="bg1"/>
                </a:solidFill>
                <a:latin typeface="Arial" panose="020B0604020202020204" pitchFamily="34" charset="0"/>
                <a:cs typeface="Arial" panose="020B0604020202020204" pitchFamily="34" charset="0"/>
              </a:rPr>
              <a:t>Translation: “Glory be to my Lord, the Most Great.” </a:t>
            </a:r>
          </a:p>
        </p:txBody>
      </p:sp>
    </p:spTree>
    <p:extLst>
      <p:ext uri="{BB962C8B-B14F-4D97-AF65-F5344CB8AC3E}">
        <p14:creationId xmlns:p14="http://schemas.microsoft.com/office/powerpoint/2010/main" val="4233748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1272F-E450-BDA8-9C20-55D95062D30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FA933304-9666-0772-BBA0-9C6D991FCB23}"/>
              </a:ext>
            </a:extLst>
          </p:cNvPr>
          <p:cNvPicPr>
            <a:picLocks noChangeAspect="1"/>
          </p:cNvPicPr>
          <p:nvPr/>
        </p:nvPicPr>
        <p:blipFill>
          <a:blip r:embed="rId2"/>
          <a:srcRect/>
          <a:stretch/>
        </p:blipFill>
        <p:spPr>
          <a:xfrm>
            <a:off x="0" y="0"/>
            <a:ext cx="9144000" cy="8205020"/>
          </a:xfrm>
          <a:prstGeom prst="rect">
            <a:avLst/>
          </a:prstGeom>
        </p:spPr>
      </p:pic>
      <p:sp>
        <p:nvSpPr>
          <p:cNvPr id="3" name="Rectangle 2">
            <a:extLst>
              <a:ext uri="{FF2B5EF4-FFF2-40B4-BE49-F238E27FC236}">
                <a16:creationId xmlns:a16="http://schemas.microsoft.com/office/drawing/2014/main" id="{5E026E0A-E89F-02D7-C3C9-8DF27D9080E4}"/>
              </a:ext>
            </a:extLst>
          </p:cNvPr>
          <p:cNvSpPr/>
          <p:nvPr/>
        </p:nvSpPr>
        <p:spPr>
          <a:xfrm>
            <a:off x="0" y="-1"/>
            <a:ext cx="9144000" cy="8741229"/>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F90AEBC9-4670-AE99-F14E-83A2BF1C3017}"/>
              </a:ext>
            </a:extLst>
          </p:cNvPr>
          <p:cNvSpPr txBox="1"/>
          <p:nvPr/>
        </p:nvSpPr>
        <p:spPr>
          <a:xfrm>
            <a:off x="624349" y="807819"/>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4. Rising from </a:t>
            </a:r>
            <a:r>
              <a:rPr lang="en-US" sz="3200" b="1" dirty="0" err="1">
                <a:solidFill>
                  <a:srgbClr val="E9B462"/>
                </a:solidFill>
              </a:rPr>
              <a:t>Rukūʿ</a:t>
            </a:r>
            <a:endParaRPr lang="en-US" sz="2800" dirty="0">
              <a:solidFill>
                <a:srgbClr val="E9B462"/>
              </a:solidFill>
            </a:endParaRPr>
          </a:p>
        </p:txBody>
      </p:sp>
      <p:sp>
        <p:nvSpPr>
          <p:cNvPr id="7" name="TextBox 6">
            <a:extLst>
              <a:ext uri="{FF2B5EF4-FFF2-40B4-BE49-F238E27FC236}">
                <a16:creationId xmlns:a16="http://schemas.microsoft.com/office/drawing/2014/main" id="{D96D8853-907F-6D54-716F-D5B8E0C37B42}"/>
              </a:ext>
            </a:extLst>
          </p:cNvPr>
          <p:cNvSpPr txBox="1"/>
          <p:nvPr/>
        </p:nvSpPr>
        <p:spPr>
          <a:xfrm>
            <a:off x="705465" y="1490485"/>
            <a:ext cx="7733070" cy="538609"/>
          </a:xfrm>
          <a:prstGeom prst="rect">
            <a:avLst/>
          </a:prstGeom>
          <a:noFill/>
        </p:spPr>
        <p:txBody>
          <a:bodyPr wrap="square">
            <a:spAutoFit/>
          </a:bodyPr>
          <a:lstStyle/>
          <a:p>
            <a:pPr algn="r"/>
            <a:r>
              <a:rPr lang="ar-AE" sz="2900" dirty="0">
                <a:solidFill>
                  <a:schemeClr val="bg1"/>
                </a:solidFill>
                <a:latin typeface="Arial" panose="020B0604020202020204" pitchFamily="34" charset="0"/>
                <a:cs typeface="Arial" panose="020B0604020202020204" pitchFamily="34" charset="0"/>
              </a:rPr>
              <a:t>سَمِعَ اللّهُ لِمَنْ حَمِدَهُ</a:t>
            </a:r>
            <a:endParaRPr lang="en-US" sz="2900" dirty="0">
              <a:solidFill>
                <a:schemeClr val="bg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E4B316C-7638-B82A-C061-DA7EDA8D85E3}"/>
              </a:ext>
            </a:extLst>
          </p:cNvPr>
          <p:cNvSpPr txBox="1"/>
          <p:nvPr/>
        </p:nvSpPr>
        <p:spPr>
          <a:xfrm>
            <a:off x="705465" y="2024406"/>
            <a:ext cx="7733070" cy="707886"/>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Samiʿa</a:t>
            </a:r>
            <a:r>
              <a:rPr lang="en-US" sz="2000" dirty="0">
                <a:solidFill>
                  <a:schemeClr val="bg1"/>
                </a:solidFill>
                <a:latin typeface="Arial" panose="020B0604020202020204" pitchFamily="34" charset="0"/>
                <a:cs typeface="Arial" panose="020B0604020202020204" pitchFamily="34" charset="0"/>
              </a:rPr>
              <a:t> Allāhu </a:t>
            </a:r>
            <a:r>
              <a:rPr lang="en-US" sz="2000" dirty="0" err="1">
                <a:solidFill>
                  <a:schemeClr val="bg1"/>
                </a:solidFill>
                <a:latin typeface="Arial" panose="020B0604020202020204" pitchFamily="34" charset="0"/>
                <a:cs typeface="Arial" panose="020B0604020202020204" pitchFamily="34" charset="0"/>
              </a:rPr>
              <a:t>liman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ḥamidah</a:t>
            </a:r>
            <a:br>
              <a:rPr lang="en-US" sz="2000" dirty="0">
                <a:solidFill>
                  <a:schemeClr val="bg1"/>
                </a:solidFill>
                <a:latin typeface="Arial" panose="020B0604020202020204" pitchFamily="34" charset="0"/>
                <a:cs typeface="Arial" panose="020B0604020202020204" pitchFamily="34" charset="0"/>
              </a:rPr>
            </a:br>
            <a:r>
              <a:rPr lang="en-US" sz="2000" dirty="0">
                <a:solidFill>
                  <a:schemeClr val="bg1"/>
                </a:solidFill>
                <a:latin typeface="Arial" panose="020B0604020202020204" pitchFamily="34" charset="0"/>
                <a:cs typeface="Arial" panose="020B0604020202020204" pitchFamily="34" charset="0"/>
              </a:rPr>
              <a:t>Translation: “Allah hears the one who praises Him.”</a:t>
            </a:r>
          </a:p>
        </p:txBody>
      </p:sp>
      <p:sp>
        <p:nvSpPr>
          <p:cNvPr id="9" name="TextBox 8">
            <a:extLst>
              <a:ext uri="{FF2B5EF4-FFF2-40B4-BE49-F238E27FC236}">
                <a16:creationId xmlns:a16="http://schemas.microsoft.com/office/drawing/2014/main" id="{615B127F-4A55-2B76-3C31-7B66B656F6B1}"/>
              </a:ext>
            </a:extLst>
          </p:cNvPr>
          <p:cNvSpPr txBox="1"/>
          <p:nvPr/>
        </p:nvSpPr>
        <p:spPr>
          <a:xfrm>
            <a:off x="705465" y="2814256"/>
            <a:ext cx="7733070" cy="538609"/>
          </a:xfrm>
          <a:prstGeom prst="rect">
            <a:avLst/>
          </a:prstGeom>
          <a:noFill/>
        </p:spPr>
        <p:txBody>
          <a:bodyPr wrap="square">
            <a:spAutoFit/>
          </a:bodyPr>
          <a:lstStyle/>
          <a:p>
            <a:pPr algn="r"/>
            <a:r>
              <a:rPr lang="ar-AE" sz="2900" dirty="0">
                <a:solidFill>
                  <a:schemeClr val="bg1"/>
                </a:solidFill>
                <a:latin typeface="Arial" panose="020B0604020202020204" pitchFamily="34" charset="0"/>
                <a:cs typeface="Arial" panose="020B0604020202020204" pitchFamily="34" charset="0"/>
              </a:rPr>
              <a:t>رَبَّنَا</a:t>
            </a:r>
            <a:r>
              <a:rPr lang="ar-AE" sz="2900" b="1" dirty="0">
                <a:solidFill>
                  <a:schemeClr val="bg1"/>
                </a:solidFill>
                <a:latin typeface="Arial" panose="020B0604020202020204" pitchFamily="34" charset="0"/>
                <a:cs typeface="Arial" panose="020B0604020202020204" pitchFamily="34" charset="0"/>
              </a:rPr>
              <a:t> </a:t>
            </a:r>
            <a:r>
              <a:rPr lang="ar-AE" sz="2900" dirty="0">
                <a:solidFill>
                  <a:schemeClr val="bg1"/>
                </a:solidFill>
                <a:latin typeface="Arial" panose="020B0604020202020204" pitchFamily="34" charset="0"/>
                <a:cs typeface="Arial" panose="020B0604020202020204" pitchFamily="34" charset="0"/>
              </a:rPr>
              <a:t>وَلَكَ</a:t>
            </a:r>
            <a:r>
              <a:rPr lang="ar-AE" sz="2900" b="1" dirty="0">
                <a:solidFill>
                  <a:schemeClr val="bg1"/>
                </a:solidFill>
                <a:latin typeface="Arial" panose="020B0604020202020204" pitchFamily="34" charset="0"/>
                <a:cs typeface="Arial" panose="020B0604020202020204" pitchFamily="34" charset="0"/>
              </a:rPr>
              <a:t> </a:t>
            </a:r>
            <a:r>
              <a:rPr lang="ar-AE" sz="2900" dirty="0">
                <a:solidFill>
                  <a:schemeClr val="bg1"/>
                </a:solidFill>
                <a:latin typeface="Arial" panose="020B0604020202020204" pitchFamily="34" charset="0"/>
                <a:cs typeface="Arial" panose="020B0604020202020204" pitchFamily="34" charset="0"/>
              </a:rPr>
              <a:t>الْحَمْدُ</a:t>
            </a:r>
            <a:endParaRPr lang="en-US" sz="2900" dirty="0">
              <a:solidFill>
                <a:schemeClr val="bg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26F1C881-7798-F773-7553-CA4B2213E065}"/>
              </a:ext>
            </a:extLst>
          </p:cNvPr>
          <p:cNvSpPr txBox="1"/>
          <p:nvPr/>
        </p:nvSpPr>
        <p:spPr>
          <a:xfrm>
            <a:off x="705465" y="3252767"/>
            <a:ext cx="7733070" cy="707886"/>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Rabbana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laka</a:t>
            </a:r>
            <a:r>
              <a:rPr lang="en-US" sz="2000" dirty="0">
                <a:solidFill>
                  <a:schemeClr val="bg1"/>
                </a:solidFill>
                <a:latin typeface="Arial" panose="020B0604020202020204" pitchFamily="34" charset="0"/>
                <a:cs typeface="Arial" panose="020B0604020202020204" pitchFamily="34" charset="0"/>
              </a:rPr>
              <a:t> al-</a:t>
            </a:r>
            <a:r>
              <a:rPr lang="en-US" sz="2000" dirty="0" err="1">
                <a:solidFill>
                  <a:schemeClr val="bg1"/>
                </a:solidFill>
                <a:latin typeface="Arial" panose="020B0604020202020204" pitchFamily="34" charset="0"/>
                <a:cs typeface="Arial" panose="020B0604020202020204" pitchFamily="34" charset="0"/>
              </a:rPr>
              <a:t>ḥamd</a:t>
            </a:r>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Translation: “Our Lord, and to You belongs all praise.”</a:t>
            </a:r>
          </a:p>
        </p:txBody>
      </p:sp>
      <p:sp>
        <p:nvSpPr>
          <p:cNvPr id="11" name="TextBox 10">
            <a:extLst>
              <a:ext uri="{FF2B5EF4-FFF2-40B4-BE49-F238E27FC236}">
                <a16:creationId xmlns:a16="http://schemas.microsoft.com/office/drawing/2014/main" id="{2692F1DD-A15F-DA3F-01F9-B595C4510331}"/>
              </a:ext>
            </a:extLst>
          </p:cNvPr>
          <p:cNvSpPr txBox="1"/>
          <p:nvPr/>
        </p:nvSpPr>
        <p:spPr>
          <a:xfrm>
            <a:off x="705465" y="4149937"/>
            <a:ext cx="7733070" cy="538609"/>
          </a:xfrm>
          <a:prstGeom prst="rect">
            <a:avLst/>
          </a:prstGeom>
          <a:noFill/>
        </p:spPr>
        <p:txBody>
          <a:bodyPr wrap="square">
            <a:spAutoFit/>
          </a:bodyPr>
          <a:lstStyle/>
          <a:p>
            <a:pPr algn="r"/>
            <a:r>
              <a:rPr lang="en-US" sz="2000" dirty="0">
                <a:solidFill>
                  <a:schemeClr val="bg1"/>
                </a:solidFill>
                <a:latin typeface="Arial" panose="020B0604020202020204" pitchFamily="34" charset="0"/>
                <a:cs typeface="Arial" panose="020B0604020202020204" pitchFamily="34" charset="0"/>
              </a:rPr>
              <a:t>Extended Sunnah: </a:t>
            </a:r>
            <a:r>
              <a:rPr lang="ar-AE" sz="2900" dirty="0">
                <a:solidFill>
                  <a:schemeClr val="bg1"/>
                </a:solidFill>
                <a:latin typeface="Arial" panose="020B0604020202020204" pitchFamily="34" charset="0"/>
                <a:cs typeface="Arial" panose="020B0604020202020204" pitchFamily="34" charset="0"/>
              </a:rPr>
              <a:t>رَبَّنَا وَلَكَ الْحَمْدُ، حَمْدًا كَثِيرًا طَيِّبًا مُبَارَكًا فِيهِ</a:t>
            </a:r>
            <a:endParaRPr lang="en-US" sz="2900" dirty="0">
              <a:solidFill>
                <a:schemeClr val="bg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C939E0A-E21A-22CB-D398-26F94F2D4D7C}"/>
              </a:ext>
            </a:extLst>
          </p:cNvPr>
          <p:cNvSpPr txBox="1"/>
          <p:nvPr/>
        </p:nvSpPr>
        <p:spPr>
          <a:xfrm>
            <a:off x="705465" y="4937837"/>
            <a:ext cx="7733070" cy="1938992"/>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Rabbana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laka</a:t>
            </a:r>
            <a:r>
              <a:rPr lang="en-US" sz="2000" dirty="0">
                <a:solidFill>
                  <a:schemeClr val="bg1"/>
                </a:solidFill>
                <a:latin typeface="Arial" panose="020B0604020202020204" pitchFamily="34" charset="0"/>
                <a:cs typeface="Arial" panose="020B0604020202020204" pitchFamily="34" charset="0"/>
              </a:rPr>
              <a:t> al-</a:t>
            </a:r>
            <a:r>
              <a:rPr lang="en-US" sz="2000" dirty="0" err="1">
                <a:solidFill>
                  <a:schemeClr val="bg1"/>
                </a:solidFill>
                <a:latin typeface="Arial" panose="020B0604020202020204" pitchFamily="34" charset="0"/>
                <a:cs typeface="Arial" panose="020B0604020202020204" pitchFamily="34" charset="0"/>
              </a:rPr>
              <a:t>ḥamd</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ḥamdan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kathīran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ṭayyiban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mubārakan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fīh</a:t>
            </a:r>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Translation: “Our Lord, and to You belongs all praise — abundant, pure, and blessed praise.”</a:t>
            </a:r>
          </a:p>
          <a:p>
            <a:endParaRPr lang="en-US"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768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426EE-2B49-9244-8AE5-3CA9E0750A15}"/>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7E7840B-2D03-8E3E-9041-87DA3684FEA1}"/>
              </a:ext>
            </a:extLst>
          </p:cNvPr>
          <p:cNvPicPr>
            <a:picLocks noChangeAspect="1"/>
          </p:cNvPicPr>
          <p:nvPr/>
        </p:nvPicPr>
        <p:blipFill>
          <a:blip r:embed="rId2"/>
          <a:srcRect/>
          <a:stretch/>
        </p:blipFill>
        <p:spPr>
          <a:xfrm>
            <a:off x="0" y="0"/>
            <a:ext cx="9144000" cy="7472516"/>
          </a:xfrm>
          <a:prstGeom prst="rect">
            <a:avLst/>
          </a:prstGeom>
        </p:spPr>
      </p:pic>
      <p:sp>
        <p:nvSpPr>
          <p:cNvPr id="3" name="Rectangle 2">
            <a:extLst>
              <a:ext uri="{FF2B5EF4-FFF2-40B4-BE49-F238E27FC236}">
                <a16:creationId xmlns:a16="http://schemas.microsoft.com/office/drawing/2014/main" id="{A66520DD-7EEF-BC5E-B2E6-BC009A7C1837}"/>
              </a:ext>
            </a:extLst>
          </p:cNvPr>
          <p:cNvSpPr/>
          <p:nvPr/>
        </p:nvSpPr>
        <p:spPr>
          <a:xfrm>
            <a:off x="0" y="0"/>
            <a:ext cx="9144000" cy="7472516"/>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6A05828C-5DE3-B6CF-7493-943F5D4F792E}"/>
              </a:ext>
            </a:extLst>
          </p:cNvPr>
          <p:cNvSpPr txBox="1"/>
          <p:nvPr/>
        </p:nvSpPr>
        <p:spPr>
          <a:xfrm>
            <a:off x="624349" y="1368257"/>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5. </a:t>
            </a:r>
            <a:r>
              <a:rPr lang="en-US" sz="3200" b="1" dirty="0" err="1">
                <a:solidFill>
                  <a:srgbClr val="E9B462"/>
                </a:solidFill>
              </a:rPr>
              <a:t>Sujūd</a:t>
            </a:r>
            <a:r>
              <a:rPr lang="en-US" sz="3200" b="1" dirty="0">
                <a:solidFill>
                  <a:srgbClr val="E9B462"/>
                </a:solidFill>
              </a:rPr>
              <a:t> (Prostration)</a:t>
            </a:r>
            <a:endParaRPr lang="en-US" sz="2800" dirty="0">
              <a:solidFill>
                <a:srgbClr val="E9B462"/>
              </a:solidFill>
            </a:endParaRPr>
          </a:p>
        </p:txBody>
      </p:sp>
      <p:sp>
        <p:nvSpPr>
          <p:cNvPr id="5" name="TextBox 4">
            <a:extLst>
              <a:ext uri="{FF2B5EF4-FFF2-40B4-BE49-F238E27FC236}">
                <a16:creationId xmlns:a16="http://schemas.microsoft.com/office/drawing/2014/main" id="{97489879-37D6-BBB8-6310-334E97ED34C8}"/>
              </a:ext>
            </a:extLst>
          </p:cNvPr>
          <p:cNvSpPr txBox="1"/>
          <p:nvPr/>
        </p:nvSpPr>
        <p:spPr>
          <a:xfrm>
            <a:off x="693174" y="2466943"/>
            <a:ext cx="7664245" cy="538609"/>
          </a:xfrm>
          <a:prstGeom prst="rect">
            <a:avLst/>
          </a:prstGeom>
          <a:noFill/>
        </p:spPr>
        <p:txBody>
          <a:bodyPr wrap="square">
            <a:spAutoFit/>
          </a:bodyPr>
          <a:lstStyle/>
          <a:p>
            <a:pPr algn="r">
              <a:defRPr sz="2000">
                <a:solidFill>
                  <a:srgbClr val="FFFFFF"/>
                </a:solidFill>
              </a:defRPr>
            </a:pPr>
            <a:r>
              <a:rPr lang="ar-AE" sz="2900" dirty="0">
                <a:latin typeface="Arial" panose="020B0604020202020204" pitchFamily="34" charset="0"/>
                <a:cs typeface="Arial" panose="020B0604020202020204" pitchFamily="34" charset="0"/>
              </a:rPr>
              <a:t>سُبْحَانَ رَبِّيَ الأَعْلَى</a:t>
            </a:r>
            <a:endParaRPr lang="en-US" sz="29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B0D0220-0069-EAE1-2C61-272CA7EEC930}"/>
              </a:ext>
            </a:extLst>
          </p:cNvPr>
          <p:cNvSpPr txBox="1"/>
          <p:nvPr/>
        </p:nvSpPr>
        <p:spPr>
          <a:xfrm>
            <a:off x="624349" y="3321289"/>
            <a:ext cx="7733070" cy="1015663"/>
          </a:xfrm>
          <a:prstGeom prst="rect">
            <a:avLst/>
          </a:prstGeom>
          <a:noFill/>
        </p:spPr>
        <p:txBody>
          <a:bodyPr wrap="square">
            <a:spAutoFit/>
          </a:bodyPr>
          <a:lstStyle/>
          <a:p>
            <a:pPr>
              <a:defRPr sz="2000">
                <a:solidFill>
                  <a:srgbClr val="FFFFFF"/>
                </a:solidFill>
              </a:defRPr>
            </a:pPr>
            <a:r>
              <a:rPr lang="en-US" sz="2000" dirty="0">
                <a:latin typeface="Arial" panose="020B0604020202020204" pitchFamily="34" charset="0"/>
                <a:cs typeface="Arial" panose="020B0604020202020204" pitchFamily="34" charset="0"/>
              </a:rPr>
              <a:t>Transliteration: </a:t>
            </a:r>
            <a:r>
              <a:rPr lang="en-US" sz="2000" dirty="0" err="1">
                <a:latin typeface="Arial" panose="020B0604020202020204" pitchFamily="34" charset="0"/>
                <a:cs typeface="Arial" panose="020B0604020202020204" pitchFamily="34" charset="0"/>
              </a:rPr>
              <a:t>Subḥāna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rabbīyal-aʿlā</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Translation: Glory be to my Lord, the Most High.</a:t>
            </a:r>
          </a:p>
        </p:txBody>
      </p:sp>
    </p:spTree>
    <p:extLst>
      <p:ext uri="{BB962C8B-B14F-4D97-AF65-F5344CB8AC3E}">
        <p14:creationId xmlns:p14="http://schemas.microsoft.com/office/powerpoint/2010/main" val="1761560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E5352-F1C0-6EFE-992E-B97C7906DA59}"/>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F7B0AECE-EA8B-38EF-1335-E003630EBB90}"/>
              </a:ext>
            </a:extLst>
          </p:cNvPr>
          <p:cNvPicPr>
            <a:picLocks noChangeAspect="1"/>
          </p:cNvPicPr>
          <p:nvPr/>
        </p:nvPicPr>
        <p:blipFill>
          <a:blip r:embed="rId2"/>
          <a:srcRect/>
          <a:stretch/>
        </p:blipFill>
        <p:spPr>
          <a:xfrm>
            <a:off x="0" y="0"/>
            <a:ext cx="9144000" cy="6858000"/>
          </a:xfrm>
          <a:prstGeom prst="rect">
            <a:avLst/>
          </a:prstGeom>
        </p:spPr>
      </p:pic>
      <p:sp>
        <p:nvSpPr>
          <p:cNvPr id="3" name="Rectangle 2">
            <a:extLst>
              <a:ext uri="{FF2B5EF4-FFF2-40B4-BE49-F238E27FC236}">
                <a16:creationId xmlns:a16="http://schemas.microsoft.com/office/drawing/2014/main" id="{2527CF00-726D-3731-98FB-6E93CD5FFF98}"/>
              </a:ext>
            </a:extLst>
          </p:cNvPr>
          <p:cNvSpPr/>
          <p:nvPr/>
        </p:nvSpPr>
        <p:spPr>
          <a:xfrm>
            <a:off x="0" y="0"/>
            <a:ext cx="9144000" cy="6858000"/>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5BBE04D5-9ADE-83F6-B870-7530EA0C7482}"/>
              </a:ext>
            </a:extLst>
          </p:cNvPr>
          <p:cNvSpPr txBox="1"/>
          <p:nvPr/>
        </p:nvSpPr>
        <p:spPr>
          <a:xfrm>
            <a:off x="624349" y="1368257"/>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6. Sitting Between the Two </a:t>
            </a:r>
            <a:r>
              <a:rPr lang="en-US" sz="3200" b="1" dirty="0" err="1">
                <a:solidFill>
                  <a:srgbClr val="E9B462"/>
                </a:solidFill>
              </a:rPr>
              <a:t>Sujoods</a:t>
            </a:r>
            <a:endParaRPr lang="en-US" sz="2800" dirty="0">
              <a:solidFill>
                <a:srgbClr val="E9B462"/>
              </a:solidFill>
            </a:endParaRPr>
          </a:p>
        </p:txBody>
      </p:sp>
      <p:sp>
        <p:nvSpPr>
          <p:cNvPr id="5" name="TextBox 4">
            <a:extLst>
              <a:ext uri="{FF2B5EF4-FFF2-40B4-BE49-F238E27FC236}">
                <a16:creationId xmlns:a16="http://schemas.microsoft.com/office/drawing/2014/main" id="{E8FA114A-71A2-1D51-3F80-A41B780DEC62}"/>
              </a:ext>
            </a:extLst>
          </p:cNvPr>
          <p:cNvSpPr txBox="1"/>
          <p:nvPr/>
        </p:nvSpPr>
        <p:spPr>
          <a:xfrm>
            <a:off x="693174" y="2335546"/>
            <a:ext cx="7733070" cy="538609"/>
          </a:xfrm>
          <a:prstGeom prst="rect">
            <a:avLst/>
          </a:prstGeom>
          <a:noFill/>
        </p:spPr>
        <p:txBody>
          <a:bodyPr wrap="square">
            <a:spAutoFit/>
          </a:bodyPr>
          <a:lstStyle/>
          <a:p>
            <a:pPr algn="r"/>
            <a:r>
              <a:rPr lang="en-US" sz="2900" dirty="0">
                <a:solidFill>
                  <a:schemeClr val="bg1"/>
                </a:solidFill>
                <a:latin typeface="Arial" panose="020B0604020202020204" pitchFamily="34" charset="0"/>
                <a:cs typeface="Arial" panose="020B0604020202020204" pitchFamily="34" charset="0"/>
              </a:rPr>
              <a:t> </a:t>
            </a:r>
            <a:r>
              <a:rPr lang="ar-AE" sz="2900" dirty="0">
                <a:solidFill>
                  <a:schemeClr val="bg1"/>
                </a:solidFill>
                <a:latin typeface="Arial" panose="020B0604020202020204" pitchFamily="34" charset="0"/>
                <a:cs typeface="Arial" panose="020B0604020202020204" pitchFamily="34" charset="0"/>
              </a:rPr>
              <a:t>رَبِّ اغْفِرْ لِي، رَبِّ اغْفِرْ لِي</a:t>
            </a:r>
            <a:endParaRPr lang="en-US" sz="2900"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97BA404-7F0D-C00A-ECCA-D970D590D99F}"/>
              </a:ext>
            </a:extLst>
          </p:cNvPr>
          <p:cNvSpPr txBox="1"/>
          <p:nvPr/>
        </p:nvSpPr>
        <p:spPr>
          <a:xfrm>
            <a:off x="705465" y="3256669"/>
            <a:ext cx="7733070" cy="1015663"/>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
            </a:r>
            <a:r>
              <a:rPr lang="en-US" sz="2000" dirty="0" err="1">
                <a:solidFill>
                  <a:schemeClr val="bg1"/>
                </a:solidFill>
                <a:latin typeface="Arial" panose="020B0604020202020204" pitchFamily="34" charset="0"/>
                <a:cs typeface="Arial" panose="020B0604020202020204" pitchFamily="34" charset="0"/>
              </a:rPr>
              <a:t>Rabbighfir</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lī</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Rabbighfir</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lī</a:t>
            </a:r>
            <a:br>
              <a:rPr lang="en-US" sz="2000" dirty="0">
                <a:solidFill>
                  <a:schemeClr val="bg1"/>
                </a:solidFill>
                <a:latin typeface="Arial" panose="020B0604020202020204" pitchFamily="34" charset="0"/>
                <a:cs typeface="Arial" panose="020B0604020202020204" pitchFamily="34" charset="0"/>
              </a:rPr>
            </a:br>
            <a:br>
              <a:rPr lang="en-US" sz="2000" dirty="0">
                <a:solidFill>
                  <a:schemeClr val="bg1"/>
                </a:solidFill>
                <a:latin typeface="Arial" panose="020B0604020202020204" pitchFamily="34" charset="0"/>
                <a:cs typeface="Arial" panose="020B0604020202020204" pitchFamily="34" charset="0"/>
              </a:rPr>
            </a:br>
            <a:r>
              <a:rPr lang="en-US" sz="2000" dirty="0">
                <a:solidFill>
                  <a:schemeClr val="bg1"/>
                </a:solidFill>
                <a:latin typeface="Arial" panose="020B0604020202020204" pitchFamily="34" charset="0"/>
                <a:cs typeface="Arial" panose="020B0604020202020204" pitchFamily="34" charset="0"/>
              </a:rPr>
              <a:t>Translation: “My Lord, forgive me. My Lord, forgive me.”</a:t>
            </a:r>
          </a:p>
        </p:txBody>
      </p:sp>
    </p:spTree>
    <p:extLst>
      <p:ext uri="{BB962C8B-B14F-4D97-AF65-F5344CB8AC3E}">
        <p14:creationId xmlns:p14="http://schemas.microsoft.com/office/powerpoint/2010/main" val="2655908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522AD-1BC0-3F7C-CE17-36283535E404}"/>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585BE13-491F-38A0-0341-19A5FD5B5724}"/>
              </a:ext>
            </a:extLst>
          </p:cNvPr>
          <p:cNvPicPr>
            <a:picLocks noChangeAspect="1"/>
          </p:cNvPicPr>
          <p:nvPr/>
        </p:nvPicPr>
        <p:blipFill>
          <a:blip r:embed="rId2"/>
          <a:srcRect/>
          <a:stretch/>
        </p:blipFill>
        <p:spPr>
          <a:xfrm>
            <a:off x="0" y="0"/>
            <a:ext cx="9144000" cy="7472516"/>
          </a:xfrm>
          <a:prstGeom prst="rect">
            <a:avLst/>
          </a:prstGeom>
        </p:spPr>
      </p:pic>
      <p:sp>
        <p:nvSpPr>
          <p:cNvPr id="3" name="Rectangle 2">
            <a:extLst>
              <a:ext uri="{FF2B5EF4-FFF2-40B4-BE49-F238E27FC236}">
                <a16:creationId xmlns:a16="http://schemas.microsoft.com/office/drawing/2014/main" id="{2C2BEE30-CFD9-68EF-0CEB-5C973E14F6F0}"/>
              </a:ext>
            </a:extLst>
          </p:cNvPr>
          <p:cNvSpPr/>
          <p:nvPr/>
        </p:nvSpPr>
        <p:spPr>
          <a:xfrm>
            <a:off x="0" y="0"/>
            <a:ext cx="9144000" cy="7472516"/>
          </a:xfrm>
          <a:prstGeom prst="rect">
            <a:avLst/>
          </a:prstGeom>
          <a:solidFill>
            <a:srgbClr val="000000">
              <a:alpha val="53000"/>
            </a:srgb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4" name="TextBox 3">
            <a:extLst>
              <a:ext uri="{FF2B5EF4-FFF2-40B4-BE49-F238E27FC236}">
                <a16:creationId xmlns:a16="http://schemas.microsoft.com/office/drawing/2014/main" id="{1903DB56-6110-786B-0FC9-55D0A520E2CE}"/>
              </a:ext>
            </a:extLst>
          </p:cNvPr>
          <p:cNvSpPr txBox="1"/>
          <p:nvPr/>
        </p:nvSpPr>
        <p:spPr>
          <a:xfrm>
            <a:off x="624349" y="758663"/>
            <a:ext cx="7733070" cy="584775"/>
          </a:xfrm>
          <a:prstGeom prst="rect">
            <a:avLst/>
          </a:prstGeom>
          <a:noFill/>
        </p:spPr>
        <p:txBody>
          <a:bodyPr wrap="square">
            <a:spAutoFit/>
          </a:bodyPr>
          <a:lstStyle/>
          <a:p>
            <a:pPr algn="ctr">
              <a:defRPr sz="3200" b="1">
                <a:solidFill>
                  <a:srgbClr val="FFD700"/>
                </a:solidFill>
              </a:defRPr>
            </a:pPr>
            <a:r>
              <a:rPr lang="en-US" sz="3200" b="1" dirty="0">
                <a:solidFill>
                  <a:srgbClr val="E9B462"/>
                </a:solidFill>
              </a:rPr>
              <a:t>7. </a:t>
            </a:r>
            <a:r>
              <a:rPr lang="en-US" sz="3200" b="1" dirty="0" err="1">
                <a:solidFill>
                  <a:srgbClr val="E9B462"/>
                </a:solidFill>
              </a:rPr>
              <a:t>Tashahhud</a:t>
            </a:r>
            <a:r>
              <a:rPr lang="en-US" sz="3200" b="1" dirty="0">
                <a:solidFill>
                  <a:srgbClr val="E9B462"/>
                </a:solidFill>
              </a:rPr>
              <a:t> (by </a:t>
            </a:r>
            <a:r>
              <a:rPr lang="en-US" sz="3200" b="1" dirty="0" err="1">
                <a:solidFill>
                  <a:srgbClr val="E9B462"/>
                </a:solidFill>
              </a:rPr>
              <a:t>ʿAbdullāh</a:t>
            </a:r>
            <a:r>
              <a:rPr lang="en-US" sz="3200" b="1" dirty="0">
                <a:solidFill>
                  <a:srgbClr val="E9B462"/>
                </a:solidFill>
              </a:rPr>
              <a:t> ibn Masʿūd RA)</a:t>
            </a:r>
            <a:endParaRPr lang="en-US" sz="2800" dirty="0">
              <a:solidFill>
                <a:srgbClr val="E9B462"/>
              </a:solidFill>
            </a:endParaRPr>
          </a:p>
        </p:txBody>
      </p:sp>
      <p:sp>
        <p:nvSpPr>
          <p:cNvPr id="5" name="TextBox 4">
            <a:extLst>
              <a:ext uri="{FF2B5EF4-FFF2-40B4-BE49-F238E27FC236}">
                <a16:creationId xmlns:a16="http://schemas.microsoft.com/office/drawing/2014/main" id="{8EA119D1-3CD8-7478-072C-EBFF249DEC9A}"/>
              </a:ext>
            </a:extLst>
          </p:cNvPr>
          <p:cNvSpPr txBox="1"/>
          <p:nvPr/>
        </p:nvSpPr>
        <p:spPr>
          <a:xfrm>
            <a:off x="693174" y="1554125"/>
            <a:ext cx="7733070" cy="1431161"/>
          </a:xfrm>
          <a:prstGeom prst="rect">
            <a:avLst/>
          </a:prstGeom>
          <a:noFill/>
        </p:spPr>
        <p:txBody>
          <a:bodyPr wrap="square">
            <a:spAutoFit/>
          </a:bodyPr>
          <a:lstStyle/>
          <a:p>
            <a:pPr algn="r"/>
            <a:r>
              <a:rPr lang="ar-AE" sz="2900" dirty="0">
                <a:solidFill>
                  <a:schemeClr val="bg1"/>
                </a:solidFill>
                <a:latin typeface="Arial" panose="020B0604020202020204" pitchFamily="34" charset="0"/>
              </a:rPr>
              <a:t>اَلتَّحِيَّاتُ لِلَّهِ، وَالصَّلَوَاتُ وَالطَّيِّبَاتُ، اَلسَّلَامُ عَلَيْكَ أَيُّهَا النَّبِيُّ وَرَحْمَةُ اللَّهِ وَبَرَكَاتُهُ، اَلسَّلَامُ عَلَيْنَا وَعَلَى عِبَادِ اللَّهِ الصَّالِحِينَ، أَشْهَدُ أَنْ لَا إِلٰهَ إِلَّا اللَّهُ، وَأَشْهَدُ أَنَّ مُحَمَّدًا عَبْدُهُ وَرَسُولُهُ</a:t>
            </a:r>
            <a:endParaRPr lang="en-US" sz="2900"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CB793F9-ACF2-E43D-02FD-7C3D41083627}"/>
              </a:ext>
            </a:extLst>
          </p:cNvPr>
          <p:cNvSpPr txBox="1"/>
          <p:nvPr/>
        </p:nvSpPr>
        <p:spPr>
          <a:xfrm>
            <a:off x="693174" y="3201524"/>
            <a:ext cx="7733070" cy="3477875"/>
          </a:xfrm>
          <a:prstGeom prst="rect">
            <a:avLst/>
          </a:prstGeom>
          <a:noFill/>
        </p:spPr>
        <p:txBody>
          <a:bodyPr wrap="square">
            <a:spAutoFit/>
          </a:bodyPr>
          <a:lstStyle/>
          <a:p>
            <a:r>
              <a:rPr lang="en-US" sz="2000" dirty="0">
                <a:solidFill>
                  <a:schemeClr val="bg1"/>
                </a:solidFill>
                <a:latin typeface="Arial" panose="020B0604020202020204" pitchFamily="34" charset="0"/>
                <a:cs typeface="Arial" panose="020B0604020202020204" pitchFamily="34" charset="0"/>
              </a:rPr>
              <a:t>Transliteration: At-</a:t>
            </a:r>
            <a:r>
              <a:rPr lang="en-US" sz="2000" dirty="0" err="1">
                <a:solidFill>
                  <a:schemeClr val="bg1"/>
                </a:solidFill>
                <a:latin typeface="Arial" panose="020B0604020202020204" pitchFamily="34" charset="0"/>
                <a:cs typeface="Arial" panose="020B0604020202020204" pitchFamily="34" charset="0"/>
              </a:rPr>
              <a:t>taḥiyyātu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lillāh</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waṣ-ṣalawātu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waṭ-ṭayyibāt</a:t>
            </a:r>
            <a:r>
              <a:rPr lang="en-US" sz="2000" dirty="0">
                <a:solidFill>
                  <a:schemeClr val="bg1"/>
                </a:solidFill>
                <a:latin typeface="Arial" panose="020B0604020202020204" pitchFamily="34" charset="0"/>
                <a:cs typeface="Arial" panose="020B0604020202020204" pitchFamily="34" charset="0"/>
              </a:rPr>
              <a:t>. As-</a:t>
            </a:r>
            <a:r>
              <a:rPr lang="en-US" sz="2000" dirty="0" err="1">
                <a:solidFill>
                  <a:schemeClr val="bg1"/>
                </a:solidFill>
                <a:latin typeface="Arial" panose="020B0604020202020204" pitchFamily="34" charset="0"/>
                <a:cs typeface="Arial" panose="020B0604020202020204" pitchFamily="34" charset="0"/>
              </a:rPr>
              <a:t>salāmu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ʿalayka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ayyuhan-nabiyyu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raḥmatullāhi</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barakātuh</a:t>
            </a:r>
            <a:r>
              <a:rPr lang="en-US" sz="2000" dirty="0">
                <a:solidFill>
                  <a:schemeClr val="bg1"/>
                </a:solidFill>
                <a:latin typeface="Arial" panose="020B0604020202020204" pitchFamily="34" charset="0"/>
                <a:cs typeface="Arial" panose="020B0604020202020204" pitchFamily="34" charset="0"/>
              </a:rPr>
              <a:t>. As-</a:t>
            </a:r>
            <a:r>
              <a:rPr lang="en-US" sz="2000" dirty="0" err="1">
                <a:solidFill>
                  <a:schemeClr val="bg1"/>
                </a:solidFill>
                <a:latin typeface="Arial" panose="020B0604020202020204" pitchFamily="34" charset="0"/>
                <a:cs typeface="Arial" panose="020B0604020202020204" pitchFamily="34" charset="0"/>
              </a:rPr>
              <a:t>salāmu</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ʿalaynā</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ʿalā</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ʿibādillāhiṣ-ṣāliḥīn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Ashhadu</a:t>
            </a:r>
            <a:r>
              <a:rPr lang="en-US" sz="2000" dirty="0">
                <a:solidFill>
                  <a:schemeClr val="bg1"/>
                </a:solidFill>
                <a:latin typeface="Arial" panose="020B0604020202020204" pitchFamily="34" charset="0"/>
                <a:cs typeface="Arial" panose="020B0604020202020204" pitchFamily="34" charset="0"/>
              </a:rPr>
              <a:t> an </a:t>
            </a:r>
            <a:r>
              <a:rPr lang="en-US" sz="2000" dirty="0" err="1">
                <a:solidFill>
                  <a:schemeClr val="bg1"/>
                </a:solidFill>
                <a:latin typeface="Arial" panose="020B0604020202020204" pitchFamily="34" charset="0"/>
                <a:cs typeface="Arial" panose="020B0604020202020204" pitchFamily="34" charset="0"/>
              </a:rPr>
              <a:t>lā</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ilāha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illallāh</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ashhadu</a:t>
            </a:r>
            <a:r>
              <a:rPr lang="en-US" sz="2000" dirty="0">
                <a:solidFill>
                  <a:schemeClr val="bg1"/>
                </a:solidFill>
                <a:latin typeface="Arial" panose="020B0604020202020204" pitchFamily="34" charset="0"/>
                <a:cs typeface="Arial" panose="020B0604020202020204" pitchFamily="34" charset="0"/>
              </a:rPr>
              <a:t> anna </a:t>
            </a:r>
            <a:r>
              <a:rPr lang="en-US" sz="2000" dirty="0" err="1">
                <a:solidFill>
                  <a:schemeClr val="bg1"/>
                </a:solidFill>
                <a:latin typeface="Arial" panose="020B0604020202020204" pitchFamily="34" charset="0"/>
                <a:cs typeface="Arial" panose="020B0604020202020204" pitchFamily="34" charset="0"/>
              </a:rPr>
              <a:t>Muḥammadan</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ʿabduhū</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wa</a:t>
            </a:r>
            <a:r>
              <a:rPr lang="en-US" sz="2000" dirty="0">
                <a:solidFill>
                  <a:schemeClr val="bg1"/>
                </a:solidFill>
                <a:latin typeface="Arial" panose="020B0604020202020204" pitchFamily="34" charset="0"/>
                <a:cs typeface="Arial" panose="020B0604020202020204" pitchFamily="34" charset="0"/>
              </a:rPr>
              <a:t> </a:t>
            </a:r>
            <a:r>
              <a:rPr lang="en-US" sz="2000" dirty="0" err="1">
                <a:solidFill>
                  <a:schemeClr val="bg1"/>
                </a:solidFill>
                <a:latin typeface="Arial" panose="020B0604020202020204" pitchFamily="34" charset="0"/>
                <a:cs typeface="Arial" panose="020B0604020202020204" pitchFamily="34" charset="0"/>
              </a:rPr>
              <a:t>rasūluh</a:t>
            </a:r>
            <a:r>
              <a:rPr lang="en-US" sz="2000" dirty="0">
                <a:solidFill>
                  <a:schemeClr val="bg1"/>
                </a:solidFill>
                <a:latin typeface="Arial" panose="020B0604020202020204" pitchFamily="34" charset="0"/>
                <a:cs typeface="Arial" panose="020B0604020202020204" pitchFamily="34" charset="0"/>
              </a:rPr>
              <a:t>.</a:t>
            </a:r>
            <a:br>
              <a:rPr lang="en-US" sz="2000" dirty="0">
                <a:solidFill>
                  <a:schemeClr val="bg1"/>
                </a:solidFill>
                <a:latin typeface="Arial" panose="020B0604020202020204" pitchFamily="34" charset="0"/>
                <a:cs typeface="Arial" panose="020B0604020202020204" pitchFamily="34" charset="0"/>
              </a:rPr>
            </a:br>
            <a:br>
              <a:rPr lang="en-US" sz="2000" dirty="0">
                <a:solidFill>
                  <a:schemeClr val="bg1"/>
                </a:solidFill>
                <a:latin typeface="Arial" panose="020B0604020202020204" pitchFamily="34" charset="0"/>
                <a:cs typeface="Arial" panose="020B0604020202020204" pitchFamily="34" charset="0"/>
              </a:rPr>
            </a:br>
            <a:r>
              <a:rPr lang="en-US" sz="2000" dirty="0">
                <a:solidFill>
                  <a:schemeClr val="bg1"/>
                </a:solidFill>
                <a:latin typeface="Arial" panose="020B0604020202020204" pitchFamily="34" charset="0"/>
                <a:cs typeface="Arial" panose="020B0604020202020204" pitchFamily="34" charset="0"/>
              </a:rPr>
              <a:t>Translation: “All greetings, prayers, and pure words are for Allah. Peace be upon you, O Prophet, and the mercy of Allah and His blessings. Peace be upon us and upon the righteous servants of Allah. I bear witness that there is no deity worthy of worship except Allah, and I bear witness that </a:t>
            </a:r>
            <a:r>
              <a:rPr lang="en-US" sz="2000" dirty="0" err="1">
                <a:solidFill>
                  <a:schemeClr val="bg1"/>
                </a:solidFill>
                <a:latin typeface="Arial" panose="020B0604020202020204" pitchFamily="34" charset="0"/>
                <a:cs typeface="Arial" panose="020B0604020202020204" pitchFamily="34" charset="0"/>
              </a:rPr>
              <a:t>Muḥammad</a:t>
            </a:r>
            <a:r>
              <a:rPr lang="en-US" sz="2000" dirty="0">
                <a:solidFill>
                  <a:schemeClr val="bg1"/>
                </a:solidFill>
                <a:latin typeface="Arial" panose="020B0604020202020204" pitchFamily="34" charset="0"/>
                <a:cs typeface="Arial" panose="020B0604020202020204" pitchFamily="34" charset="0"/>
              </a:rPr>
              <a:t> is His servant and Messenger.”</a:t>
            </a:r>
          </a:p>
        </p:txBody>
      </p:sp>
    </p:spTree>
    <p:extLst>
      <p:ext uri="{BB962C8B-B14F-4D97-AF65-F5344CB8AC3E}">
        <p14:creationId xmlns:p14="http://schemas.microsoft.com/office/powerpoint/2010/main" val="1158747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1317</TotalTime>
  <Words>642</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Hp</dc:creator>
  <cp:keywords/>
  <dc:description>generated using python-pptx</dc:description>
  <cp:lastModifiedBy>Ahsan Ali</cp:lastModifiedBy>
  <cp:revision>29</cp:revision>
  <dcterms:created xsi:type="dcterms:W3CDTF">2013-01-27T09:14:16Z</dcterms:created>
  <dcterms:modified xsi:type="dcterms:W3CDTF">2025-09-09T07:43:27Z</dcterms:modified>
  <cp:category/>
</cp:coreProperties>
</file>